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73" r:id="rId4"/>
    <p:sldId id="274" r:id="rId5"/>
    <p:sldId id="259" r:id="rId6"/>
    <p:sldId id="260" r:id="rId7"/>
    <p:sldId id="261" r:id="rId8"/>
    <p:sldId id="262" r:id="rId9"/>
    <p:sldId id="265" r:id="rId10"/>
    <p:sldId id="275" r:id="rId11"/>
    <p:sldId id="276" r:id="rId12"/>
    <p:sldId id="266" r:id="rId13"/>
    <p:sldId id="267" r:id="rId14"/>
    <p:sldId id="271" r:id="rId15"/>
    <p:sldId id="270" r:id="rId16"/>
    <p:sldId id="269" r:id="rId17"/>
    <p:sldId id="268" r:id="rId18"/>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nuel Walter, M.D." initials="EWM" lastIdx="1" clrIdx="0">
    <p:extLst>
      <p:ext uri="{19B8F6BF-5375-455C-9EA6-DF929625EA0E}">
        <p15:presenceInfo xmlns:p15="http://schemas.microsoft.com/office/powerpoint/2012/main" userId="S-1-5-21-2053149899-1891010372-398732264-313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6A2DD8-7B80-4D63-B242-9D4E87C77A43}" v="3" dt="2022-09-21T15:35:42.4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2" autoAdjust="0"/>
    <p:restoredTop sz="94660"/>
  </p:normalViewPr>
  <p:slideViewPr>
    <p:cSldViewPr snapToGrid="0">
      <p:cViewPr varScale="1">
        <p:scale>
          <a:sx n="43" d="100"/>
          <a:sy n="43" d="100"/>
        </p:scale>
        <p:origin x="159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56FB0C-8B9E-41D0-93BE-0C80A2139452}"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7DC60-48D9-4A00-A95A-0BFB22C5BB30}" type="slidenum">
              <a:rPr lang="en-US" smtClean="0"/>
              <a:t>‹#›</a:t>
            </a:fld>
            <a:endParaRPr lang="en-US"/>
          </a:p>
        </p:txBody>
      </p:sp>
    </p:spTree>
    <p:extLst>
      <p:ext uri="{BB962C8B-B14F-4D97-AF65-F5344CB8AC3E}">
        <p14:creationId xmlns:p14="http://schemas.microsoft.com/office/powerpoint/2010/main" val="127249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56FB0C-8B9E-41D0-93BE-0C80A2139452}"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7DC60-48D9-4A00-A95A-0BFB22C5BB30}" type="slidenum">
              <a:rPr lang="en-US" smtClean="0"/>
              <a:t>‹#›</a:t>
            </a:fld>
            <a:endParaRPr lang="en-US"/>
          </a:p>
        </p:txBody>
      </p:sp>
    </p:spTree>
    <p:extLst>
      <p:ext uri="{BB962C8B-B14F-4D97-AF65-F5344CB8AC3E}">
        <p14:creationId xmlns:p14="http://schemas.microsoft.com/office/powerpoint/2010/main" val="1485183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56FB0C-8B9E-41D0-93BE-0C80A2139452}"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7DC60-48D9-4A00-A95A-0BFB22C5BB30}" type="slidenum">
              <a:rPr lang="en-US" smtClean="0"/>
              <a:t>‹#›</a:t>
            </a:fld>
            <a:endParaRPr lang="en-US"/>
          </a:p>
        </p:txBody>
      </p:sp>
    </p:spTree>
    <p:extLst>
      <p:ext uri="{BB962C8B-B14F-4D97-AF65-F5344CB8AC3E}">
        <p14:creationId xmlns:p14="http://schemas.microsoft.com/office/powerpoint/2010/main" val="4064162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56FB0C-8B9E-41D0-93BE-0C80A2139452}"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7DC60-48D9-4A00-A95A-0BFB22C5BB30}" type="slidenum">
              <a:rPr lang="en-US" smtClean="0"/>
              <a:t>‹#›</a:t>
            </a:fld>
            <a:endParaRPr lang="en-US"/>
          </a:p>
        </p:txBody>
      </p:sp>
    </p:spTree>
    <p:extLst>
      <p:ext uri="{BB962C8B-B14F-4D97-AF65-F5344CB8AC3E}">
        <p14:creationId xmlns:p14="http://schemas.microsoft.com/office/powerpoint/2010/main" val="3978740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56FB0C-8B9E-41D0-93BE-0C80A2139452}"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7DC60-48D9-4A00-A95A-0BFB22C5BB30}" type="slidenum">
              <a:rPr lang="en-US" smtClean="0"/>
              <a:t>‹#›</a:t>
            </a:fld>
            <a:endParaRPr lang="en-US"/>
          </a:p>
        </p:txBody>
      </p:sp>
    </p:spTree>
    <p:extLst>
      <p:ext uri="{BB962C8B-B14F-4D97-AF65-F5344CB8AC3E}">
        <p14:creationId xmlns:p14="http://schemas.microsoft.com/office/powerpoint/2010/main" val="521330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56FB0C-8B9E-41D0-93BE-0C80A2139452}" type="datetimeFigureOut">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97DC60-48D9-4A00-A95A-0BFB22C5BB30}" type="slidenum">
              <a:rPr lang="en-US" smtClean="0"/>
              <a:t>‹#›</a:t>
            </a:fld>
            <a:endParaRPr lang="en-US"/>
          </a:p>
        </p:txBody>
      </p:sp>
    </p:spTree>
    <p:extLst>
      <p:ext uri="{BB962C8B-B14F-4D97-AF65-F5344CB8AC3E}">
        <p14:creationId xmlns:p14="http://schemas.microsoft.com/office/powerpoint/2010/main" val="531502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56FB0C-8B9E-41D0-93BE-0C80A2139452}" type="datetimeFigureOut">
              <a:rPr lang="en-US" smtClean="0"/>
              <a:t>9/21/2022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97DC60-48D9-4A00-A95A-0BFB22C5BB30}" type="slidenum">
              <a:rPr lang="en-US" smtClean="0"/>
              <a:t>‹#›</a:t>
            </a:fld>
            <a:endParaRPr lang="en-US"/>
          </a:p>
        </p:txBody>
      </p:sp>
    </p:spTree>
    <p:extLst>
      <p:ext uri="{BB962C8B-B14F-4D97-AF65-F5344CB8AC3E}">
        <p14:creationId xmlns:p14="http://schemas.microsoft.com/office/powerpoint/2010/main" val="3160544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56FB0C-8B9E-41D0-93BE-0C80A2139452}" type="datetimeFigureOut">
              <a:rPr lang="en-US" smtClean="0"/>
              <a:t>9/21/2022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97DC60-48D9-4A00-A95A-0BFB22C5BB30}" type="slidenum">
              <a:rPr lang="en-US" smtClean="0"/>
              <a:t>‹#›</a:t>
            </a:fld>
            <a:endParaRPr lang="en-US"/>
          </a:p>
        </p:txBody>
      </p:sp>
    </p:spTree>
    <p:extLst>
      <p:ext uri="{BB962C8B-B14F-4D97-AF65-F5344CB8AC3E}">
        <p14:creationId xmlns:p14="http://schemas.microsoft.com/office/powerpoint/2010/main" val="3217086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56FB0C-8B9E-41D0-93BE-0C80A2139452}" type="datetimeFigureOut">
              <a:rPr lang="en-US" smtClean="0"/>
              <a:t>9/21/2022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97DC60-48D9-4A00-A95A-0BFB22C5BB30}" type="slidenum">
              <a:rPr lang="en-US" smtClean="0"/>
              <a:t>‹#›</a:t>
            </a:fld>
            <a:endParaRPr lang="en-US"/>
          </a:p>
        </p:txBody>
      </p:sp>
    </p:spTree>
    <p:extLst>
      <p:ext uri="{BB962C8B-B14F-4D97-AF65-F5344CB8AC3E}">
        <p14:creationId xmlns:p14="http://schemas.microsoft.com/office/powerpoint/2010/main" val="756356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C56FB0C-8B9E-41D0-93BE-0C80A2139452}" type="datetimeFigureOut">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97DC60-48D9-4A00-A95A-0BFB22C5BB30}" type="slidenum">
              <a:rPr lang="en-US" smtClean="0"/>
              <a:t>‹#›</a:t>
            </a:fld>
            <a:endParaRPr lang="en-US"/>
          </a:p>
        </p:txBody>
      </p:sp>
    </p:spTree>
    <p:extLst>
      <p:ext uri="{BB962C8B-B14F-4D97-AF65-F5344CB8AC3E}">
        <p14:creationId xmlns:p14="http://schemas.microsoft.com/office/powerpoint/2010/main" val="51064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C56FB0C-8B9E-41D0-93BE-0C80A2139452}" type="datetimeFigureOut">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97DC60-48D9-4A00-A95A-0BFB22C5BB30}" type="slidenum">
              <a:rPr lang="en-US" smtClean="0"/>
              <a:t>‹#›</a:t>
            </a:fld>
            <a:endParaRPr lang="en-US"/>
          </a:p>
        </p:txBody>
      </p:sp>
    </p:spTree>
    <p:extLst>
      <p:ext uri="{BB962C8B-B14F-4D97-AF65-F5344CB8AC3E}">
        <p14:creationId xmlns:p14="http://schemas.microsoft.com/office/powerpoint/2010/main" val="3962284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BC56FB0C-8B9E-41D0-93BE-0C80A2139452}" type="datetimeFigureOut">
              <a:rPr lang="en-US" smtClean="0"/>
              <a:t>9/21/2022</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F997DC60-48D9-4A00-A95A-0BFB22C5BB30}" type="slidenum">
              <a:rPr lang="en-US" smtClean="0"/>
              <a:t>‹#›</a:t>
            </a:fld>
            <a:endParaRPr lang="en-US"/>
          </a:p>
        </p:txBody>
      </p:sp>
    </p:spTree>
    <p:extLst>
      <p:ext uri="{BB962C8B-B14F-4D97-AF65-F5344CB8AC3E}">
        <p14:creationId xmlns:p14="http://schemas.microsoft.com/office/powerpoint/2010/main" val="9020218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5993/AJHB.45.5.2" TargetMode="External"/><Relationship Id="rId2" Type="http://schemas.openxmlformats.org/officeDocument/2006/relationships/hyperlink" Target="https://doi.org/10.1016/j.vaccine.2021.10.036" TargetMode="External"/><Relationship Id="rId1" Type="http://schemas.openxmlformats.org/officeDocument/2006/relationships/slideLayout" Target="../slideLayouts/slideLayout2.xml"/><Relationship Id="rId5" Type="http://schemas.openxmlformats.org/officeDocument/2006/relationships/hyperlink" Target="https://doi.org/10.1016/j.jvacx.2022.100181" TargetMode="External"/><Relationship Id="rId4" Type="http://schemas.openxmlformats.org/officeDocument/2006/relationships/hyperlink" Target="https://doi.org/10.1080/21645515.2022.2058264"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bit.ly/3eXqtvo"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bit.ly/3nZNGTe" TargetMode="External"/><Relationship Id="rId5" Type="http://schemas.openxmlformats.org/officeDocument/2006/relationships/hyperlink" Target="https://bit.ly/3x6xXCD" TargetMode="External"/><Relationship Id="rId4" Type="http://schemas.openxmlformats.org/officeDocument/2006/relationships/hyperlink" Target="https://bit.ly/3i5T8R5"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bit.ly/3EwH7ws"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bit.ly/3vZH1dy" TargetMode="External"/><Relationship Id="rId5" Type="http://schemas.openxmlformats.org/officeDocument/2006/relationships/hyperlink" Target="https://bit.ly/3GCv4zl" TargetMode="External"/><Relationship Id="rId4" Type="http://schemas.openxmlformats.org/officeDocument/2006/relationships/hyperlink" Target="https://bit.ly/31gX0IZ"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bit.ly/2ZNwoid" TargetMode="External"/><Relationship Id="rId7" Type="http://schemas.openxmlformats.org/officeDocument/2006/relationships/hyperlink" Target="https://bit.ly/3nMonC2"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s://bit.ly/3GBMex5" TargetMode="External"/><Relationship Id="rId5" Type="http://schemas.openxmlformats.org/officeDocument/2006/relationships/hyperlink" Target="https://bit.ly/2ZvWo1b" TargetMode="External"/><Relationship Id="rId4" Type="http://schemas.openxmlformats.org/officeDocument/2006/relationships/hyperlink" Target="https://bit.ly/3msdHJ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bit.ly/2Y15UZJ" TargetMode="Externa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https://bit.ly/3pVm9D5" TargetMode="External"/><Relationship Id="rId5" Type="http://schemas.openxmlformats.org/officeDocument/2006/relationships/hyperlink" Target="https://bit.ly/3GPW65H" TargetMode="External"/><Relationship Id="rId4" Type="http://schemas.openxmlformats.org/officeDocument/2006/relationships/hyperlink" Target="https://bit.ly/3scVAul"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ppts://bit.ly/3tvbuPn"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bit.ly/3tvbuP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myplate.gov/"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bit.ly/36FZgsH"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bit.ly/3z4y5DT" TargetMode="External"/><Relationship Id="rId5" Type="http://schemas.openxmlformats.org/officeDocument/2006/relationships/hyperlink" Target="https://bit.ly/2UW5xxW" TargetMode="External"/><Relationship Id="rId4" Type="http://schemas.openxmlformats.org/officeDocument/2006/relationships/hyperlink" Target="https://bit.ly/3ilfUmD"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bit.ly/3ydEz3C"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bit.ly/3eZcMMm" TargetMode="External"/><Relationship Id="rId5" Type="http://schemas.openxmlformats.org/officeDocument/2006/relationships/hyperlink" Target="https://bit.ly/3iLqP9A" TargetMode="External"/><Relationship Id="rId4" Type="http://schemas.openxmlformats.org/officeDocument/2006/relationships/hyperlink" Target="https://bit.ly/3BLxdpW"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8353D-9D23-231E-8DD4-0CFC6F2416F5}"/>
              </a:ext>
            </a:extLst>
          </p:cNvPr>
          <p:cNvSpPr>
            <a:spLocks noGrp="1"/>
          </p:cNvSpPr>
          <p:nvPr>
            <p:ph type="title"/>
          </p:nvPr>
        </p:nvSpPr>
        <p:spPr>
          <a:xfrm>
            <a:off x="259082" y="491687"/>
            <a:ext cx="6370318" cy="435249"/>
          </a:xfrm>
        </p:spPr>
        <p:txBody>
          <a:bodyPr>
            <a:normAutofit/>
          </a:bodyPr>
          <a:lstStyle/>
          <a:p>
            <a:r>
              <a:rPr lang="en-US" sz="1800" b="1" dirty="0">
                <a:latin typeface="Quicksand SemiBold" pitchFamily="2" charset="0"/>
              </a:rPr>
              <a:t>INVEST Program Materials</a:t>
            </a:r>
          </a:p>
        </p:txBody>
      </p:sp>
      <p:sp>
        <p:nvSpPr>
          <p:cNvPr id="3" name="Content Placeholder 2">
            <a:extLst>
              <a:ext uri="{FF2B5EF4-FFF2-40B4-BE49-F238E27FC236}">
                <a16:creationId xmlns:a16="http://schemas.microsoft.com/office/drawing/2014/main" id="{78EDEFC6-93A8-418A-394C-BED9C5B13BFC}"/>
              </a:ext>
            </a:extLst>
          </p:cNvPr>
          <p:cNvSpPr>
            <a:spLocks noGrp="1"/>
          </p:cNvSpPr>
          <p:nvPr>
            <p:ph idx="1"/>
          </p:nvPr>
        </p:nvSpPr>
        <p:spPr>
          <a:xfrm>
            <a:off x="259081" y="1142999"/>
            <a:ext cx="6370319" cy="7423486"/>
          </a:xfrm>
        </p:spPr>
        <p:txBody>
          <a:bodyPr vert="horz" lIns="91440" tIns="45720" rIns="91440" bIns="45720" rtlCol="0" anchor="t">
            <a:normAutofit fontScale="55000" lnSpcReduction="20000"/>
          </a:bodyPr>
          <a:lstStyle/>
          <a:p>
            <a:pPr marL="0" indent="0">
              <a:lnSpc>
                <a:spcPts val="1300"/>
              </a:lnSpc>
              <a:spcBef>
                <a:spcPts val="600"/>
              </a:spcBef>
              <a:buNone/>
            </a:pPr>
            <a:r>
              <a:rPr lang="en-US" dirty="0">
                <a:latin typeface="Quicksand SemiBold" pitchFamily="2" charset="0"/>
              </a:rPr>
              <a:t>Thank you for your interest in the INVEST program. Development of INVEST program materials was supported by a cooperative agreement (U01IP001095) between Duke University and the Centers for Disease Control and Prevention. Study team members from Duke University and the University of South Carolina worked collaboratively to develop these materials.</a:t>
            </a:r>
          </a:p>
          <a:p>
            <a:pPr marL="0" indent="0">
              <a:lnSpc>
                <a:spcPts val="1300"/>
              </a:lnSpc>
              <a:spcBef>
                <a:spcPts val="600"/>
              </a:spcBef>
              <a:buNone/>
            </a:pPr>
            <a:r>
              <a:rPr lang="en-US" dirty="0">
                <a:latin typeface="Quicksand SemiBold" pitchFamily="2" charset="0"/>
              </a:rPr>
              <a:t>Please customize the INVEST materials for your school (district). </a:t>
            </a:r>
            <a:r>
              <a:rPr lang="en-US" dirty="0">
                <a:highlight>
                  <a:srgbClr val="FFFF00"/>
                </a:highlight>
                <a:latin typeface="Quicksand SemiBold" pitchFamily="2" charset="0"/>
              </a:rPr>
              <a:t>Yellow</a:t>
            </a:r>
            <a:r>
              <a:rPr lang="en-US" dirty="0">
                <a:latin typeface="Quicksand SemiBold" pitchFamily="2" charset="0"/>
              </a:rPr>
              <a:t>/</a:t>
            </a:r>
            <a:r>
              <a:rPr lang="en-US" dirty="0">
                <a:highlight>
                  <a:srgbClr val="808080"/>
                </a:highlight>
                <a:latin typeface="Quicksand SemiBold" pitchFamily="2" charset="0"/>
              </a:rPr>
              <a:t>Grey</a:t>
            </a:r>
            <a:r>
              <a:rPr lang="en-US" dirty="0">
                <a:latin typeface="Quicksand SemiBold" pitchFamily="2" charset="0"/>
              </a:rPr>
              <a:t> highlighted sections are editable and need information from your school. Please download the font </a:t>
            </a:r>
            <a:r>
              <a:rPr lang="en-US" i="1" dirty="0">
                <a:latin typeface="Quicksand SemiBold" pitchFamily="2" charset="0"/>
              </a:rPr>
              <a:t>Quicksand </a:t>
            </a:r>
            <a:r>
              <a:rPr lang="en-US" i="1" dirty="0" err="1">
                <a:latin typeface="Quicksand SemiBold" pitchFamily="2" charset="0"/>
              </a:rPr>
              <a:t>SemiBold</a:t>
            </a:r>
            <a:r>
              <a:rPr lang="en-US" i="1" dirty="0">
                <a:latin typeface="Quicksand SemiBold" pitchFamily="2" charset="0"/>
              </a:rPr>
              <a:t> </a:t>
            </a:r>
            <a:r>
              <a:rPr lang="en-US" dirty="0">
                <a:latin typeface="Quicksand SemiBold" pitchFamily="2" charset="0"/>
              </a:rPr>
              <a:t>to match the font used in most materials. </a:t>
            </a:r>
          </a:p>
          <a:p>
            <a:pPr marL="0" indent="0">
              <a:lnSpc>
                <a:spcPts val="1300"/>
              </a:lnSpc>
              <a:spcBef>
                <a:spcPts val="600"/>
              </a:spcBef>
              <a:buNone/>
            </a:pPr>
            <a:r>
              <a:rPr lang="en-US" dirty="0">
                <a:latin typeface="Quicksand SemiBold" pitchFamily="2" charset="0"/>
              </a:rPr>
              <a:t>This package includes the following materials:</a:t>
            </a:r>
          </a:p>
          <a:p>
            <a:pPr marL="461963">
              <a:spcBef>
                <a:spcPts val="600"/>
              </a:spcBef>
            </a:pPr>
            <a:r>
              <a:rPr lang="en-US" dirty="0">
                <a:latin typeface="Quicksand SemiBold" pitchFamily="2" charset="0"/>
              </a:rPr>
              <a:t>Orientation letter (slide #2)</a:t>
            </a:r>
          </a:p>
          <a:p>
            <a:pPr marL="461645">
              <a:spcBef>
                <a:spcPts val="600"/>
              </a:spcBef>
            </a:pPr>
            <a:r>
              <a:rPr lang="en-US" dirty="0">
                <a:latin typeface="Quicksand SemiBold"/>
              </a:rPr>
              <a:t>Sample Vaccination resource list (slide #3)</a:t>
            </a:r>
            <a:endParaRPr lang="en-US" dirty="0">
              <a:latin typeface="Quicksand SemiBold" pitchFamily="2" charset="0"/>
            </a:endParaRPr>
          </a:p>
          <a:p>
            <a:pPr marL="461963">
              <a:spcBef>
                <a:spcPts val="600"/>
              </a:spcBef>
            </a:pPr>
            <a:r>
              <a:rPr lang="en-US" dirty="0">
                <a:latin typeface="Quicksand SemiBold" pitchFamily="2" charset="0"/>
              </a:rPr>
              <a:t>Follow-up vaccination infographic (slides #4-5)</a:t>
            </a:r>
          </a:p>
          <a:p>
            <a:pPr marL="461963">
              <a:spcBef>
                <a:spcPts val="600"/>
              </a:spcBef>
            </a:pPr>
            <a:r>
              <a:rPr lang="en-US" dirty="0">
                <a:latin typeface="Quicksand SemiBold" pitchFamily="2" charset="0"/>
              </a:rPr>
              <a:t>Newsletter 1 (slides #6-7)</a:t>
            </a:r>
          </a:p>
          <a:p>
            <a:pPr marL="461963">
              <a:spcBef>
                <a:spcPts val="600"/>
              </a:spcBef>
            </a:pPr>
            <a:r>
              <a:rPr lang="en-US" dirty="0">
                <a:latin typeface="Quicksand SemiBold" pitchFamily="2" charset="0"/>
              </a:rPr>
              <a:t>Newsletter 2 (slides #8-9)</a:t>
            </a:r>
          </a:p>
          <a:p>
            <a:pPr marL="461963">
              <a:spcBef>
                <a:spcPts val="600"/>
              </a:spcBef>
            </a:pPr>
            <a:r>
              <a:rPr lang="en-US" dirty="0">
                <a:latin typeface="Quicksand SemiBold" pitchFamily="2" charset="0"/>
              </a:rPr>
              <a:t>Newsletter 3 (slides #10-11)</a:t>
            </a:r>
          </a:p>
          <a:p>
            <a:pPr marL="461963">
              <a:spcBef>
                <a:spcPts val="600"/>
              </a:spcBef>
            </a:pPr>
            <a:r>
              <a:rPr lang="en-US" dirty="0">
                <a:latin typeface="Quicksand SemiBold" pitchFamily="2" charset="0"/>
              </a:rPr>
              <a:t>Newsletter 4 (slides #12-13)</a:t>
            </a:r>
          </a:p>
          <a:p>
            <a:pPr marL="461963">
              <a:spcBef>
                <a:spcPts val="600"/>
              </a:spcBef>
            </a:pPr>
            <a:r>
              <a:rPr lang="en-US" dirty="0">
                <a:latin typeface="Quicksand SemiBold" pitchFamily="2" charset="0"/>
              </a:rPr>
              <a:t>Newsletter 5 (slides #14-15)</a:t>
            </a:r>
          </a:p>
          <a:p>
            <a:pPr marL="461963">
              <a:spcBef>
                <a:spcPts val="600"/>
              </a:spcBef>
            </a:pPr>
            <a:r>
              <a:rPr lang="en-US" dirty="0">
                <a:latin typeface="Quicksand SemiBold" pitchFamily="2" charset="0"/>
              </a:rPr>
              <a:t>Newsletter 6 (slides #16-17)</a:t>
            </a:r>
          </a:p>
          <a:p>
            <a:pPr marL="0" indent="0">
              <a:lnSpc>
                <a:spcPts val="1200"/>
              </a:lnSpc>
              <a:spcBef>
                <a:spcPts val="600"/>
              </a:spcBef>
              <a:buNone/>
            </a:pPr>
            <a:endParaRPr lang="en-US" sz="1100" dirty="0">
              <a:latin typeface="Quicksand SemiBold" pitchFamily="2" charset="0"/>
            </a:endParaRPr>
          </a:p>
          <a:p>
            <a:pPr marL="0" indent="0">
              <a:lnSpc>
                <a:spcPts val="1300"/>
              </a:lnSpc>
              <a:spcBef>
                <a:spcPts val="600"/>
              </a:spcBef>
              <a:buNone/>
            </a:pPr>
            <a:r>
              <a:rPr lang="en-US" dirty="0">
                <a:latin typeface="Quicksand SemiBold" pitchFamily="2" charset="0"/>
              </a:rPr>
              <a:t>For more information on rural-urban disparities in HPV vaccination coverage, please refer to the following INVEST program publications: </a:t>
            </a:r>
          </a:p>
          <a:p>
            <a:pPr marL="457200" indent="-228600">
              <a:lnSpc>
                <a:spcPct val="120000"/>
              </a:lnSpc>
              <a:spcBef>
                <a:spcPts val="300"/>
              </a:spcBef>
              <a:buNone/>
            </a:pPr>
            <a:r>
              <a:rPr lang="en-US" sz="1800" dirty="0">
                <a:latin typeface="Quicksand SemiBold" pitchFamily="2" charset="0"/>
              </a:rPr>
              <a:t>Vasudevan, L., Ostermann, J., Wang, Y., Harrison, S. E., Yelverton, V., McDonald, J. A., ... &amp; Walter, E. B. (2021). Predictors of HPV vaccination in the southern US: A survey of caregivers from 13 states. Vaccine, 39(51), 7485-7493. </a:t>
            </a:r>
            <a:r>
              <a:rPr lang="en-US" sz="1800" b="0" i="0" u="sng" dirty="0">
                <a:solidFill>
                  <a:srgbClr val="FF6C00"/>
                </a:solidFill>
                <a:effectLst/>
                <a:latin typeface="Quicksand SemiBold" pitchFamily="2" charset="0"/>
                <a:hlinkClick r:id="rId2" tooltip="Persistent link using digital object identifier"/>
              </a:rPr>
              <a:t>https://doi.org/10.1016/j.vaccine.2021.10.036</a:t>
            </a:r>
            <a:endParaRPr lang="en-US" sz="1800" dirty="0">
              <a:latin typeface="Quicksand SemiBold" pitchFamily="2" charset="0"/>
            </a:endParaRPr>
          </a:p>
          <a:p>
            <a:pPr marL="457200" indent="-228600">
              <a:lnSpc>
                <a:spcPct val="120000"/>
              </a:lnSpc>
              <a:spcBef>
                <a:spcPts val="300"/>
              </a:spcBef>
              <a:buNone/>
            </a:pPr>
            <a:r>
              <a:rPr lang="en-US" sz="1800" dirty="0">
                <a:latin typeface="Quicksand SemiBold" pitchFamily="2" charset="0"/>
              </a:rPr>
              <a:t>Harrison, S. E., Yelverton, V., Wang, Y., Ostermann, J., Fish, L. J., Williams, C. L., ... &amp; Walter, E. B. (2021). Examining Associations between Knowledge and Vaccine Uptake Using the Human Papillomavirus Knowledge Questionnaire (HPV-KQ). American journal of health behavior, 45(5), 810-827. </a:t>
            </a:r>
            <a:r>
              <a:rPr lang="en-US" sz="1800" b="0" i="0" dirty="0">
                <a:effectLst/>
                <a:latin typeface="Quicksand SemiBold" pitchFamily="2" charset="0"/>
                <a:hlinkClick r:id="rId3"/>
              </a:rPr>
              <a:t>https://doi.org/10.5993/AJHB.45.5.2</a:t>
            </a:r>
            <a:endParaRPr lang="en-US" sz="1800" dirty="0">
              <a:latin typeface="Quicksand SemiBold" pitchFamily="2" charset="0"/>
            </a:endParaRPr>
          </a:p>
          <a:p>
            <a:pPr marL="457200" indent="-228600">
              <a:lnSpc>
                <a:spcPct val="120000"/>
              </a:lnSpc>
              <a:spcBef>
                <a:spcPts val="300"/>
              </a:spcBef>
              <a:buNone/>
            </a:pPr>
            <a:r>
              <a:rPr lang="en-US" sz="1800" dirty="0">
                <a:latin typeface="Quicksand SemiBold"/>
              </a:rPr>
              <a:t>Fish, L. J., Harrison, S. E., McDonald, J. A., Yelverton, V., Williams, C., Walter, E. B., &amp; Vasudevan, L. (2022). Key stakeholder perspectives on challenges and opportunities for rural HPV vaccination in North and South Carolina. Human Vaccines &amp; Immunotherapeutics, 1-8. </a:t>
            </a:r>
            <a:r>
              <a:rPr lang="en-US" sz="1800" b="0" i="0" u="none" strike="noStrike" dirty="0">
                <a:solidFill>
                  <a:srgbClr val="006DB4"/>
                </a:solidFill>
                <a:effectLst/>
                <a:latin typeface="Quicksand SemiBold"/>
                <a:hlinkClick r:id="rId4"/>
              </a:rPr>
              <a:t>https://doi.org/10.1080/21645515.2022.2058264</a:t>
            </a:r>
            <a:endParaRPr lang="en-US" sz="1800" b="0" i="0" dirty="0">
              <a:solidFill>
                <a:srgbClr val="333333"/>
              </a:solidFill>
              <a:effectLst/>
              <a:latin typeface="Quicksand SemiBold"/>
            </a:endParaRPr>
          </a:p>
          <a:p>
            <a:pPr marL="457200" indent="-228600">
              <a:lnSpc>
                <a:spcPct val="120000"/>
              </a:lnSpc>
              <a:spcBef>
                <a:spcPts val="300"/>
              </a:spcBef>
              <a:buNone/>
            </a:pPr>
            <a:r>
              <a:rPr lang="en-US" sz="1800" dirty="0">
                <a:latin typeface="Quicksand SemiBold" pitchFamily="2" charset="0"/>
              </a:rPr>
              <a:t>Vasudevan, L., Ostermann, J., Wang, Y., Harrison, S. E., Yelverton, V., Fish, L. J., ... &amp; Walter, E. B. (2022). Association of caregiver attitudes with adolescent HPV vaccination in 13 southern US states. Vaccine: X, 11, 100181. </a:t>
            </a:r>
            <a:r>
              <a:rPr lang="en-US" sz="1800" b="0" i="0" u="sng" dirty="0">
                <a:solidFill>
                  <a:srgbClr val="FF6C00"/>
                </a:solidFill>
                <a:effectLst/>
                <a:latin typeface="Quicksand SemiBold" pitchFamily="2" charset="0"/>
                <a:hlinkClick r:id="rId5" tooltip="Persistent link using digital object identifier"/>
              </a:rPr>
              <a:t>https://doi.org/10.1016/j.jvacx.2022.100181</a:t>
            </a:r>
            <a:endParaRPr lang="en-US" sz="1800" dirty="0">
              <a:latin typeface="Quicksand SemiBold" pitchFamily="2" charset="0"/>
            </a:endParaRPr>
          </a:p>
          <a:p>
            <a:pPr marL="0" indent="0">
              <a:buNone/>
            </a:pPr>
            <a:endParaRPr lang="en-US" dirty="0">
              <a:latin typeface="Quicksand SemiBold" pitchFamily="2" charset="0"/>
            </a:endParaRPr>
          </a:p>
          <a:p>
            <a:pPr marL="0" indent="0">
              <a:buNone/>
            </a:pPr>
            <a:r>
              <a:rPr lang="en-US" dirty="0">
                <a:latin typeface="Quicksand SemiBold" pitchFamily="2" charset="0"/>
              </a:rPr>
              <a:t>THANK YOU,</a:t>
            </a:r>
          </a:p>
          <a:p>
            <a:pPr marL="0" indent="0">
              <a:buNone/>
            </a:pPr>
            <a:r>
              <a:rPr lang="en-US" dirty="0">
                <a:latin typeface="Quicksand SemiBold" pitchFamily="2" charset="0"/>
              </a:rPr>
              <a:t>Your INVEST study team!</a:t>
            </a:r>
          </a:p>
        </p:txBody>
      </p:sp>
    </p:spTree>
    <p:extLst>
      <p:ext uri="{BB962C8B-B14F-4D97-AF65-F5344CB8AC3E}">
        <p14:creationId xmlns:p14="http://schemas.microsoft.com/office/powerpoint/2010/main" val="178574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70284C3-5634-7CB2-15FA-4E172F730E9E}"/>
              </a:ext>
            </a:extLst>
          </p:cNvPr>
          <p:cNvGrpSpPr/>
          <p:nvPr/>
        </p:nvGrpSpPr>
        <p:grpSpPr>
          <a:xfrm>
            <a:off x="0" y="0"/>
            <a:ext cx="6858000" cy="9144000"/>
            <a:chOff x="0" y="0"/>
            <a:chExt cx="6858000" cy="9144000"/>
          </a:xfrm>
        </p:grpSpPr>
        <p:pic>
          <p:nvPicPr>
            <p:cNvPr id="3" name="Picture 2" descr="Text&#10;&#10;Description automatically generated">
              <a:extLst>
                <a:ext uri="{FF2B5EF4-FFF2-40B4-BE49-F238E27FC236}">
                  <a16:creationId xmlns:a16="http://schemas.microsoft.com/office/drawing/2014/main" id="{73BC32CA-D214-7958-A8BD-63BAB9789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8" name="TextBox 7">
              <a:extLst>
                <a:ext uri="{FF2B5EF4-FFF2-40B4-BE49-F238E27FC236}">
                  <a16:creationId xmlns:a16="http://schemas.microsoft.com/office/drawing/2014/main" id="{92F661D8-3F3A-00B5-17E0-652346A8E48D}"/>
                </a:ext>
              </a:extLst>
            </p:cNvPr>
            <p:cNvSpPr txBox="1"/>
            <p:nvPr/>
          </p:nvSpPr>
          <p:spPr>
            <a:xfrm>
              <a:off x="321216" y="7621520"/>
              <a:ext cx="1778000" cy="276999"/>
            </a:xfrm>
            <a:prstGeom prst="rect">
              <a:avLst/>
            </a:prstGeom>
            <a:noFill/>
          </p:spPr>
          <p:txBody>
            <a:bodyPr wrap="square" rtlCol="0">
              <a:spAutoFit/>
            </a:bodyPr>
            <a:lstStyle/>
            <a:p>
              <a:r>
                <a:rPr lang="en-US" sz="1200" b="1" dirty="0">
                  <a:solidFill>
                    <a:srgbClr val="921F91"/>
                  </a:solidFill>
                  <a:latin typeface="Quicksand SemiBold" pitchFamily="2" charset="0"/>
                  <a:hlinkClick r:id="rId3">
                    <a:extLst>
                      <a:ext uri="{A12FA001-AC4F-418D-AE19-62706E023703}">
                        <ahyp:hlinkClr xmlns:ahyp="http://schemas.microsoft.com/office/drawing/2018/hyperlinkcolor" val="tx"/>
                      </a:ext>
                    </a:extLst>
                  </a:hlinkClick>
                </a:rPr>
                <a:t>bit.ly/3eXqtvo</a:t>
              </a:r>
              <a:endParaRPr lang="en-US" sz="1200" b="1" dirty="0">
                <a:solidFill>
                  <a:srgbClr val="921F91"/>
                </a:solidFill>
                <a:latin typeface="Quicksand SemiBold" pitchFamily="2" charset="0"/>
              </a:endParaRPr>
            </a:p>
          </p:txBody>
        </p:sp>
        <p:sp>
          <p:nvSpPr>
            <p:cNvPr id="9" name="TextBox 8">
              <a:extLst>
                <a:ext uri="{FF2B5EF4-FFF2-40B4-BE49-F238E27FC236}">
                  <a16:creationId xmlns:a16="http://schemas.microsoft.com/office/drawing/2014/main" id="{858DF7BA-9D24-058B-0A5F-9BD3FADE6EDD}"/>
                </a:ext>
              </a:extLst>
            </p:cNvPr>
            <p:cNvSpPr txBox="1"/>
            <p:nvPr/>
          </p:nvSpPr>
          <p:spPr>
            <a:xfrm>
              <a:off x="4360388" y="4658037"/>
              <a:ext cx="1413672" cy="246221"/>
            </a:xfrm>
            <a:prstGeom prst="rect">
              <a:avLst/>
            </a:prstGeom>
            <a:noFill/>
          </p:spPr>
          <p:txBody>
            <a:bodyPr wrap="square" rtlCol="0">
              <a:spAutoFit/>
            </a:bodyPr>
            <a:lstStyle/>
            <a:p>
              <a:pPr algn="ctr"/>
              <a:r>
                <a:rPr lang="en-US" sz="1000" b="1" dirty="0">
                  <a:solidFill>
                    <a:srgbClr val="921F91"/>
                  </a:solidFill>
                  <a:latin typeface="Quicksand SemiBold" pitchFamily="2" charset="0"/>
                  <a:hlinkClick r:id="rId4">
                    <a:extLst>
                      <a:ext uri="{A12FA001-AC4F-418D-AE19-62706E023703}">
                        <ahyp:hlinkClr xmlns:ahyp="http://schemas.microsoft.com/office/drawing/2018/hyperlinkcolor" val="tx"/>
                      </a:ext>
                    </a:extLst>
                  </a:hlinkClick>
                </a:rPr>
                <a:t>bit.ly/3i5T8R5</a:t>
              </a:r>
              <a:endParaRPr lang="en-US" sz="1000" b="1" dirty="0">
                <a:solidFill>
                  <a:srgbClr val="921F91"/>
                </a:solidFill>
                <a:latin typeface="Quicksand SemiBold" pitchFamily="2" charset="0"/>
              </a:endParaRPr>
            </a:p>
          </p:txBody>
        </p:sp>
        <p:sp>
          <p:nvSpPr>
            <p:cNvPr id="10" name="TextBox 9">
              <a:extLst>
                <a:ext uri="{FF2B5EF4-FFF2-40B4-BE49-F238E27FC236}">
                  <a16:creationId xmlns:a16="http://schemas.microsoft.com/office/drawing/2014/main" id="{7DD856ED-8DBF-05C6-FD9C-79F8D62DA12A}"/>
                </a:ext>
              </a:extLst>
            </p:cNvPr>
            <p:cNvSpPr txBox="1"/>
            <p:nvPr/>
          </p:nvSpPr>
          <p:spPr>
            <a:xfrm>
              <a:off x="5394328" y="4650893"/>
              <a:ext cx="1413671" cy="246221"/>
            </a:xfrm>
            <a:prstGeom prst="rect">
              <a:avLst/>
            </a:prstGeom>
            <a:noFill/>
          </p:spPr>
          <p:txBody>
            <a:bodyPr wrap="square" rtlCol="0">
              <a:spAutoFit/>
            </a:bodyPr>
            <a:lstStyle/>
            <a:p>
              <a:pPr algn="ctr"/>
              <a:r>
                <a:rPr lang="en-US" sz="1000" b="1" dirty="0">
                  <a:solidFill>
                    <a:srgbClr val="921F91"/>
                  </a:solidFill>
                  <a:latin typeface="Quicksand SemiBold" pitchFamily="2" charset="0"/>
                  <a:hlinkClick r:id="rId5">
                    <a:extLst>
                      <a:ext uri="{A12FA001-AC4F-418D-AE19-62706E023703}">
                        <ahyp:hlinkClr xmlns:ahyp="http://schemas.microsoft.com/office/drawing/2018/hyperlinkcolor" val="tx"/>
                      </a:ext>
                    </a:extLst>
                  </a:hlinkClick>
                </a:rPr>
                <a:t>bit.ly/3x6xXCD</a:t>
              </a:r>
              <a:endParaRPr lang="en-US" sz="1000" b="1" dirty="0">
                <a:solidFill>
                  <a:srgbClr val="921F91"/>
                </a:solidFill>
                <a:latin typeface="Quicksand SemiBold" pitchFamily="2" charset="0"/>
              </a:endParaRPr>
            </a:p>
          </p:txBody>
        </p:sp>
        <p:sp>
          <p:nvSpPr>
            <p:cNvPr id="11" name="TextBox 10">
              <a:extLst>
                <a:ext uri="{FF2B5EF4-FFF2-40B4-BE49-F238E27FC236}">
                  <a16:creationId xmlns:a16="http://schemas.microsoft.com/office/drawing/2014/main" id="{04920D6D-5F4A-60E1-657B-8961BC4E9C5B}"/>
                </a:ext>
              </a:extLst>
            </p:cNvPr>
            <p:cNvSpPr txBox="1"/>
            <p:nvPr/>
          </p:nvSpPr>
          <p:spPr>
            <a:xfrm>
              <a:off x="3530832" y="7621520"/>
              <a:ext cx="1778000" cy="276999"/>
            </a:xfrm>
            <a:prstGeom prst="rect">
              <a:avLst/>
            </a:prstGeom>
            <a:noFill/>
          </p:spPr>
          <p:txBody>
            <a:bodyPr wrap="square" rtlCol="0">
              <a:spAutoFit/>
            </a:bodyPr>
            <a:lstStyle/>
            <a:p>
              <a:r>
                <a:rPr lang="en-US" sz="1200" b="1" dirty="0">
                  <a:solidFill>
                    <a:srgbClr val="921F91"/>
                  </a:solidFill>
                  <a:latin typeface="Quicksand SemiBold" pitchFamily="2" charset="0"/>
                  <a:hlinkClick r:id="rId6">
                    <a:extLst>
                      <a:ext uri="{A12FA001-AC4F-418D-AE19-62706E023703}">
                        <ahyp:hlinkClr xmlns:ahyp="http://schemas.microsoft.com/office/drawing/2018/hyperlinkcolor" val="tx"/>
                      </a:ext>
                    </a:extLst>
                  </a:hlinkClick>
                </a:rPr>
                <a:t>bit.ly/3nZNGTe</a:t>
              </a:r>
              <a:endParaRPr lang="en-US" sz="1200" b="1" dirty="0">
                <a:solidFill>
                  <a:srgbClr val="921F91"/>
                </a:solidFill>
                <a:latin typeface="Quicksand SemiBold" pitchFamily="2" charset="0"/>
              </a:endParaRPr>
            </a:p>
          </p:txBody>
        </p:sp>
      </p:grpSp>
      <p:sp>
        <p:nvSpPr>
          <p:cNvPr id="7" name="TextBox 6">
            <a:extLst>
              <a:ext uri="{FF2B5EF4-FFF2-40B4-BE49-F238E27FC236}">
                <a16:creationId xmlns:a16="http://schemas.microsoft.com/office/drawing/2014/main" id="{8BEF1E1C-49D9-C26A-8E56-A63666499154}"/>
              </a:ext>
            </a:extLst>
          </p:cNvPr>
          <p:cNvSpPr txBox="1"/>
          <p:nvPr/>
        </p:nvSpPr>
        <p:spPr>
          <a:xfrm>
            <a:off x="135835" y="128213"/>
            <a:ext cx="961338" cy="600164"/>
          </a:xfrm>
          <a:prstGeom prst="rect">
            <a:avLst/>
          </a:prstGeom>
          <a:noFill/>
          <a:ln>
            <a:solidFill>
              <a:schemeClr val="tx1"/>
            </a:solidFill>
          </a:ln>
        </p:spPr>
        <p:txBody>
          <a:bodyPr wrap="square" rtlCol="0">
            <a:spAutoFit/>
          </a:bodyPr>
          <a:lstStyle/>
          <a:p>
            <a:pPr algn="ctr"/>
            <a:r>
              <a:rPr lang="en-US" sz="1100" b="1" dirty="0">
                <a:solidFill>
                  <a:srgbClr val="921F91"/>
                </a:solidFill>
                <a:highlight>
                  <a:srgbClr val="FFFF00"/>
                </a:highlight>
                <a:latin typeface="Quicksand SemiBold" pitchFamily="2" charset="0"/>
              </a:rPr>
              <a:t>Add: School (district) logo here</a:t>
            </a:r>
          </a:p>
        </p:txBody>
      </p:sp>
    </p:spTree>
    <p:extLst>
      <p:ext uri="{BB962C8B-B14F-4D97-AF65-F5344CB8AC3E}">
        <p14:creationId xmlns:p14="http://schemas.microsoft.com/office/powerpoint/2010/main" val="3027550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24D59588-B02F-BB40-CDD3-D42FB1A2DE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2" name="TextBox 1">
            <a:extLst>
              <a:ext uri="{FF2B5EF4-FFF2-40B4-BE49-F238E27FC236}">
                <a16:creationId xmlns:a16="http://schemas.microsoft.com/office/drawing/2014/main" id="{6444AFF1-66A2-86A8-EB4E-7D495FA221FA}"/>
              </a:ext>
            </a:extLst>
          </p:cNvPr>
          <p:cNvSpPr txBox="1"/>
          <p:nvPr/>
        </p:nvSpPr>
        <p:spPr>
          <a:xfrm>
            <a:off x="135835" y="128213"/>
            <a:ext cx="961338" cy="600164"/>
          </a:xfrm>
          <a:prstGeom prst="rect">
            <a:avLst/>
          </a:prstGeom>
          <a:noFill/>
          <a:ln>
            <a:solidFill>
              <a:schemeClr val="tx1"/>
            </a:solidFill>
          </a:ln>
        </p:spPr>
        <p:txBody>
          <a:bodyPr wrap="square" rtlCol="0">
            <a:spAutoFit/>
          </a:bodyPr>
          <a:lstStyle/>
          <a:p>
            <a:pPr algn="ctr"/>
            <a:r>
              <a:rPr lang="en-US" sz="1100" b="1" dirty="0">
                <a:solidFill>
                  <a:srgbClr val="921F91"/>
                </a:solidFill>
                <a:highlight>
                  <a:srgbClr val="FFFF00"/>
                </a:highlight>
                <a:latin typeface="Quicksand SemiBold" pitchFamily="2" charset="0"/>
              </a:rPr>
              <a:t>Add: School (district) logo here</a:t>
            </a:r>
          </a:p>
        </p:txBody>
      </p:sp>
      <p:sp>
        <p:nvSpPr>
          <p:cNvPr id="4" name="TextBox 3">
            <a:extLst>
              <a:ext uri="{FF2B5EF4-FFF2-40B4-BE49-F238E27FC236}">
                <a16:creationId xmlns:a16="http://schemas.microsoft.com/office/drawing/2014/main" id="{57DCCDCC-65A8-5CA9-8248-444E7D259B25}"/>
              </a:ext>
            </a:extLst>
          </p:cNvPr>
          <p:cNvSpPr txBox="1"/>
          <p:nvPr/>
        </p:nvSpPr>
        <p:spPr>
          <a:xfrm>
            <a:off x="400050" y="4204233"/>
            <a:ext cx="6038850" cy="646331"/>
          </a:xfrm>
          <a:prstGeom prst="rect">
            <a:avLst/>
          </a:prstGeom>
          <a:noFill/>
        </p:spPr>
        <p:txBody>
          <a:bodyPr wrap="square">
            <a:spAutoFit/>
          </a:bodyPr>
          <a:lstStyle/>
          <a:p>
            <a:r>
              <a:rPr lang="en-US" sz="1200" b="1" dirty="0">
                <a:solidFill>
                  <a:srgbClr val="921F91"/>
                </a:solidFill>
                <a:highlight>
                  <a:srgbClr val="FFFF00"/>
                </a:highlight>
                <a:latin typeface="Quicksand SemiBold" pitchFamily="2" charset="0"/>
              </a:rPr>
              <a:t>[Add: Contact information of local vaccination providers including pediatricians, family medicine and immediate care offices, and the county health department]</a:t>
            </a:r>
          </a:p>
        </p:txBody>
      </p:sp>
      <p:sp>
        <p:nvSpPr>
          <p:cNvPr id="5" name="TextBox 4">
            <a:extLst>
              <a:ext uri="{FF2B5EF4-FFF2-40B4-BE49-F238E27FC236}">
                <a16:creationId xmlns:a16="http://schemas.microsoft.com/office/drawing/2014/main" id="{8C8E85FB-8C90-214E-FD94-B6BF506F53E6}"/>
              </a:ext>
            </a:extLst>
          </p:cNvPr>
          <p:cNvSpPr txBox="1"/>
          <p:nvPr/>
        </p:nvSpPr>
        <p:spPr>
          <a:xfrm>
            <a:off x="691264" y="2166223"/>
            <a:ext cx="1005840" cy="600164"/>
          </a:xfrm>
          <a:prstGeom prst="rect">
            <a:avLst/>
          </a:prstGeom>
          <a:noFill/>
        </p:spPr>
        <p:txBody>
          <a:bodyPr wrap="square">
            <a:spAutoFit/>
          </a:bodyPr>
          <a:lstStyle/>
          <a:p>
            <a:pPr algn="ctr"/>
            <a:r>
              <a:rPr lang="en-US" sz="1100" b="1" dirty="0">
                <a:solidFill>
                  <a:srgbClr val="921F91"/>
                </a:solidFill>
                <a:highlight>
                  <a:srgbClr val="FFFF00"/>
                </a:highlight>
                <a:latin typeface="Quicksand SemiBold" pitchFamily="2" charset="0"/>
              </a:rPr>
              <a:t>Add: Picture of school nurse here</a:t>
            </a:r>
          </a:p>
        </p:txBody>
      </p:sp>
      <p:sp>
        <p:nvSpPr>
          <p:cNvPr id="6" name="TextBox 5">
            <a:extLst>
              <a:ext uri="{FF2B5EF4-FFF2-40B4-BE49-F238E27FC236}">
                <a16:creationId xmlns:a16="http://schemas.microsoft.com/office/drawing/2014/main" id="{E3F6AE04-7FEC-4C6D-5CD4-83962EFB0FD3}"/>
              </a:ext>
            </a:extLst>
          </p:cNvPr>
          <p:cNvSpPr txBox="1"/>
          <p:nvPr/>
        </p:nvSpPr>
        <p:spPr>
          <a:xfrm>
            <a:off x="2010739" y="1912307"/>
            <a:ext cx="2377111" cy="1107996"/>
          </a:xfrm>
          <a:prstGeom prst="rect">
            <a:avLst/>
          </a:prstGeom>
          <a:noFill/>
          <a:ln>
            <a:noFill/>
          </a:ln>
        </p:spPr>
        <p:txBody>
          <a:bodyPr wrap="square" rtlCol="0">
            <a:spAutoFit/>
          </a:bodyPr>
          <a:lstStyle/>
          <a:p>
            <a:pPr algn="ctr"/>
            <a:r>
              <a:rPr lang="en-US" sz="1100" b="1" dirty="0">
                <a:solidFill>
                  <a:srgbClr val="921F91"/>
                </a:solidFill>
                <a:highlight>
                  <a:srgbClr val="FFFF00"/>
                </a:highlight>
                <a:latin typeface="Quicksand SemiBold" pitchFamily="2" charset="0"/>
              </a:rPr>
              <a:t>Add:  </a:t>
            </a:r>
          </a:p>
          <a:p>
            <a:pPr algn="ctr"/>
            <a:r>
              <a:rPr lang="en-US" sz="1100" b="1" dirty="0">
                <a:solidFill>
                  <a:srgbClr val="921F91"/>
                </a:solidFill>
                <a:highlight>
                  <a:srgbClr val="FFFF00"/>
                </a:highlight>
                <a:latin typeface="Quicksand SemiBold" pitchFamily="2" charset="0"/>
              </a:rPr>
              <a:t>SCHOOL NURSE’S NAME </a:t>
            </a:r>
          </a:p>
          <a:p>
            <a:pPr algn="ctr"/>
            <a:endParaRPr lang="en-US" sz="1100" b="1" dirty="0">
              <a:solidFill>
                <a:srgbClr val="921F91"/>
              </a:solidFill>
              <a:highlight>
                <a:srgbClr val="FFFF00"/>
              </a:highlight>
              <a:latin typeface="Quicksand SemiBold" pitchFamily="2" charset="0"/>
            </a:endParaRPr>
          </a:p>
          <a:p>
            <a:pPr algn="ctr"/>
            <a:r>
              <a:rPr lang="en-US" sz="1100" b="1" dirty="0">
                <a:solidFill>
                  <a:srgbClr val="921F91"/>
                </a:solidFill>
                <a:highlight>
                  <a:srgbClr val="FFFF00"/>
                </a:highlight>
                <a:latin typeface="Quicksand SemiBold" pitchFamily="2" charset="0"/>
              </a:rPr>
              <a:t>Contact info</a:t>
            </a:r>
          </a:p>
          <a:p>
            <a:pPr algn="ctr"/>
            <a:endParaRPr lang="en-US" sz="1100" b="1" dirty="0">
              <a:solidFill>
                <a:srgbClr val="921F91"/>
              </a:solidFill>
              <a:highlight>
                <a:srgbClr val="FFFF00"/>
              </a:highlight>
              <a:latin typeface="Quicksand SemiBold" pitchFamily="2" charset="0"/>
            </a:endParaRPr>
          </a:p>
          <a:p>
            <a:pPr algn="ctr"/>
            <a:r>
              <a:rPr lang="en-US" sz="1100" b="1" dirty="0">
                <a:solidFill>
                  <a:srgbClr val="921F91"/>
                </a:solidFill>
                <a:highlight>
                  <a:srgbClr val="FFFF00"/>
                </a:highlight>
                <a:latin typeface="Quicksand SemiBold" pitchFamily="2" charset="0"/>
              </a:rPr>
              <a:t>Slogan or quote</a:t>
            </a:r>
          </a:p>
        </p:txBody>
      </p:sp>
    </p:spTree>
    <p:extLst>
      <p:ext uri="{BB962C8B-B14F-4D97-AF65-F5344CB8AC3E}">
        <p14:creationId xmlns:p14="http://schemas.microsoft.com/office/powerpoint/2010/main" val="1896008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EC56D23-FD92-B546-1D8B-D0B3FBEC1B87}"/>
              </a:ext>
            </a:extLst>
          </p:cNvPr>
          <p:cNvGrpSpPr/>
          <p:nvPr/>
        </p:nvGrpSpPr>
        <p:grpSpPr>
          <a:xfrm>
            <a:off x="-24029" y="0"/>
            <a:ext cx="6882029" cy="9144000"/>
            <a:chOff x="-24029" y="0"/>
            <a:chExt cx="6882029" cy="9144000"/>
          </a:xfrm>
        </p:grpSpPr>
        <p:pic>
          <p:nvPicPr>
            <p:cNvPr id="5" name="Picture 4" descr="Text&#10;&#10;Description automatically generated">
              <a:extLst>
                <a:ext uri="{FF2B5EF4-FFF2-40B4-BE49-F238E27FC236}">
                  <a16:creationId xmlns:a16="http://schemas.microsoft.com/office/drawing/2014/main" id="{635A78C7-7C8C-7723-7BF3-61A4AF1726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7" name="TextBox 6">
              <a:extLst>
                <a:ext uri="{FF2B5EF4-FFF2-40B4-BE49-F238E27FC236}">
                  <a16:creationId xmlns:a16="http://schemas.microsoft.com/office/drawing/2014/main" id="{9366014A-9DAE-3F61-6272-0A9ABC92679F}"/>
                </a:ext>
              </a:extLst>
            </p:cNvPr>
            <p:cNvSpPr txBox="1"/>
            <p:nvPr/>
          </p:nvSpPr>
          <p:spPr>
            <a:xfrm>
              <a:off x="239679" y="7601626"/>
              <a:ext cx="1778000" cy="276999"/>
            </a:xfrm>
            <a:prstGeom prst="rect">
              <a:avLst/>
            </a:prstGeom>
            <a:noFill/>
          </p:spPr>
          <p:txBody>
            <a:bodyPr wrap="square" rtlCol="0">
              <a:spAutoFit/>
            </a:bodyPr>
            <a:lstStyle/>
            <a:p>
              <a:r>
                <a:rPr lang="en-US" sz="1200" b="1" dirty="0">
                  <a:solidFill>
                    <a:srgbClr val="921F91"/>
                  </a:solidFill>
                  <a:latin typeface="Quicksand SemiBold" pitchFamily="2" charset="0"/>
                  <a:hlinkClick r:id="rId3">
                    <a:extLst>
                      <a:ext uri="{A12FA001-AC4F-418D-AE19-62706E023703}">
                        <ahyp:hlinkClr xmlns:ahyp="http://schemas.microsoft.com/office/drawing/2018/hyperlinkcolor" val="tx"/>
                      </a:ext>
                    </a:extLst>
                  </a:hlinkClick>
                </a:rPr>
                <a:t>bit.ly/3EwH7ws</a:t>
              </a:r>
              <a:endParaRPr lang="en-US" sz="1200" b="1" dirty="0">
                <a:solidFill>
                  <a:srgbClr val="921F91"/>
                </a:solidFill>
                <a:latin typeface="Quicksand SemiBold" pitchFamily="2" charset="0"/>
              </a:endParaRPr>
            </a:p>
          </p:txBody>
        </p:sp>
        <p:sp>
          <p:nvSpPr>
            <p:cNvPr id="8" name="TextBox 7">
              <a:extLst>
                <a:ext uri="{FF2B5EF4-FFF2-40B4-BE49-F238E27FC236}">
                  <a16:creationId xmlns:a16="http://schemas.microsoft.com/office/drawing/2014/main" id="{635FCECB-4400-77F4-9A81-CD99491ED0B3}"/>
                </a:ext>
              </a:extLst>
            </p:cNvPr>
            <p:cNvSpPr txBox="1"/>
            <p:nvPr/>
          </p:nvSpPr>
          <p:spPr>
            <a:xfrm>
              <a:off x="-24029" y="4730857"/>
              <a:ext cx="1778000" cy="276999"/>
            </a:xfrm>
            <a:prstGeom prst="rect">
              <a:avLst/>
            </a:prstGeom>
            <a:noFill/>
          </p:spPr>
          <p:txBody>
            <a:bodyPr wrap="square" rtlCol="0">
              <a:spAutoFit/>
            </a:bodyPr>
            <a:lstStyle/>
            <a:p>
              <a:pPr algn="ctr"/>
              <a:r>
                <a:rPr lang="en-US" sz="1200" b="1" dirty="0">
                  <a:solidFill>
                    <a:srgbClr val="921F91"/>
                  </a:solidFill>
                  <a:latin typeface="Quicksand SemiBold" pitchFamily="2" charset="0"/>
                  <a:hlinkClick r:id="rId4">
                    <a:extLst>
                      <a:ext uri="{A12FA001-AC4F-418D-AE19-62706E023703}">
                        <ahyp:hlinkClr xmlns:ahyp="http://schemas.microsoft.com/office/drawing/2018/hyperlinkcolor" val="tx"/>
                      </a:ext>
                    </a:extLst>
                  </a:hlinkClick>
                </a:rPr>
                <a:t>bit.ly/31gX0IZ</a:t>
              </a:r>
              <a:endParaRPr lang="en-US" sz="1200" b="1" dirty="0">
                <a:solidFill>
                  <a:srgbClr val="921F91"/>
                </a:solidFill>
                <a:latin typeface="Quicksand SemiBold" pitchFamily="2" charset="0"/>
              </a:endParaRPr>
            </a:p>
          </p:txBody>
        </p:sp>
        <p:sp>
          <p:nvSpPr>
            <p:cNvPr id="9" name="TextBox 8">
              <a:extLst>
                <a:ext uri="{FF2B5EF4-FFF2-40B4-BE49-F238E27FC236}">
                  <a16:creationId xmlns:a16="http://schemas.microsoft.com/office/drawing/2014/main" id="{C688837B-CACA-E0E9-86A8-127EFEA1E519}"/>
                </a:ext>
              </a:extLst>
            </p:cNvPr>
            <p:cNvSpPr txBox="1"/>
            <p:nvPr/>
          </p:nvSpPr>
          <p:spPr>
            <a:xfrm>
              <a:off x="3336416" y="4857234"/>
              <a:ext cx="1778000" cy="276999"/>
            </a:xfrm>
            <a:prstGeom prst="rect">
              <a:avLst/>
            </a:prstGeom>
            <a:noFill/>
          </p:spPr>
          <p:txBody>
            <a:bodyPr wrap="square" rtlCol="0">
              <a:spAutoFit/>
            </a:bodyPr>
            <a:lstStyle/>
            <a:p>
              <a:pPr algn="ctr"/>
              <a:r>
                <a:rPr lang="en-US" sz="1200" b="1" dirty="0">
                  <a:solidFill>
                    <a:srgbClr val="921F91"/>
                  </a:solidFill>
                  <a:latin typeface="Quicksand SemiBold" pitchFamily="2" charset="0"/>
                  <a:hlinkClick r:id="rId5">
                    <a:extLst>
                      <a:ext uri="{A12FA001-AC4F-418D-AE19-62706E023703}">
                        <ahyp:hlinkClr xmlns:ahyp="http://schemas.microsoft.com/office/drawing/2018/hyperlinkcolor" val="tx"/>
                      </a:ext>
                    </a:extLst>
                  </a:hlinkClick>
                </a:rPr>
                <a:t>bit.ly/3GCv4zl</a:t>
              </a:r>
              <a:endParaRPr lang="en-US" sz="1200" b="1" dirty="0">
                <a:solidFill>
                  <a:srgbClr val="921F91"/>
                </a:solidFill>
                <a:latin typeface="Quicksand SemiBold" pitchFamily="2" charset="0"/>
              </a:endParaRPr>
            </a:p>
          </p:txBody>
        </p:sp>
        <p:sp>
          <p:nvSpPr>
            <p:cNvPr id="10" name="TextBox 9">
              <a:extLst>
                <a:ext uri="{FF2B5EF4-FFF2-40B4-BE49-F238E27FC236}">
                  <a16:creationId xmlns:a16="http://schemas.microsoft.com/office/drawing/2014/main" id="{F6EB619D-6D41-249B-86DE-517D85053037}"/>
                </a:ext>
              </a:extLst>
            </p:cNvPr>
            <p:cNvSpPr txBox="1"/>
            <p:nvPr/>
          </p:nvSpPr>
          <p:spPr>
            <a:xfrm>
              <a:off x="3629541" y="7546309"/>
              <a:ext cx="1778000" cy="276999"/>
            </a:xfrm>
            <a:prstGeom prst="rect">
              <a:avLst/>
            </a:prstGeom>
            <a:noFill/>
          </p:spPr>
          <p:txBody>
            <a:bodyPr wrap="square" rtlCol="0">
              <a:spAutoFit/>
            </a:bodyPr>
            <a:lstStyle/>
            <a:p>
              <a:r>
                <a:rPr lang="en-US" sz="1200" b="1" dirty="0">
                  <a:solidFill>
                    <a:srgbClr val="921F91"/>
                  </a:solidFill>
                  <a:latin typeface="Quicksand SemiBold" pitchFamily="2" charset="0"/>
                  <a:hlinkClick r:id="rId6">
                    <a:extLst>
                      <a:ext uri="{A12FA001-AC4F-418D-AE19-62706E023703}">
                        <ahyp:hlinkClr xmlns:ahyp="http://schemas.microsoft.com/office/drawing/2018/hyperlinkcolor" val="tx"/>
                      </a:ext>
                    </a:extLst>
                  </a:hlinkClick>
                </a:rPr>
                <a:t>bit.ly/3vZH1dy</a:t>
              </a:r>
              <a:endParaRPr lang="en-US" sz="1200" b="1" dirty="0">
                <a:solidFill>
                  <a:srgbClr val="921F91"/>
                </a:solidFill>
                <a:latin typeface="Quicksand SemiBold" pitchFamily="2" charset="0"/>
              </a:endParaRPr>
            </a:p>
          </p:txBody>
        </p:sp>
      </p:grpSp>
      <p:sp>
        <p:nvSpPr>
          <p:cNvPr id="6" name="TextBox 5">
            <a:extLst>
              <a:ext uri="{FF2B5EF4-FFF2-40B4-BE49-F238E27FC236}">
                <a16:creationId xmlns:a16="http://schemas.microsoft.com/office/drawing/2014/main" id="{99499542-B552-5AB8-6729-EB682A0EF69F}"/>
              </a:ext>
            </a:extLst>
          </p:cNvPr>
          <p:cNvSpPr txBox="1"/>
          <p:nvPr/>
        </p:nvSpPr>
        <p:spPr>
          <a:xfrm>
            <a:off x="135835" y="128213"/>
            <a:ext cx="961338" cy="600164"/>
          </a:xfrm>
          <a:prstGeom prst="rect">
            <a:avLst/>
          </a:prstGeom>
          <a:noFill/>
          <a:ln>
            <a:solidFill>
              <a:schemeClr val="tx1"/>
            </a:solidFill>
          </a:ln>
        </p:spPr>
        <p:txBody>
          <a:bodyPr wrap="square" rtlCol="0">
            <a:spAutoFit/>
          </a:bodyPr>
          <a:lstStyle/>
          <a:p>
            <a:pPr algn="ctr"/>
            <a:r>
              <a:rPr lang="en-US" sz="1100" b="1" dirty="0">
                <a:solidFill>
                  <a:srgbClr val="921F91"/>
                </a:solidFill>
                <a:highlight>
                  <a:srgbClr val="FFFF00"/>
                </a:highlight>
                <a:latin typeface="Quicksand SemiBold" pitchFamily="2" charset="0"/>
              </a:rPr>
              <a:t>Add: School (district) logo here</a:t>
            </a:r>
          </a:p>
        </p:txBody>
      </p:sp>
    </p:spTree>
    <p:extLst>
      <p:ext uri="{BB962C8B-B14F-4D97-AF65-F5344CB8AC3E}">
        <p14:creationId xmlns:p14="http://schemas.microsoft.com/office/powerpoint/2010/main" val="727770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8A5C251A-CE95-B823-794C-6BE4CD1BA1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4" name="TextBox 3">
            <a:extLst>
              <a:ext uri="{FF2B5EF4-FFF2-40B4-BE49-F238E27FC236}">
                <a16:creationId xmlns:a16="http://schemas.microsoft.com/office/drawing/2014/main" id="{F6AEA0EB-1ED0-1383-896D-E591A28710D3}"/>
              </a:ext>
            </a:extLst>
          </p:cNvPr>
          <p:cNvSpPr txBox="1"/>
          <p:nvPr/>
        </p:nvSpPr>
        <p:spPr>
          <a:xfrm>
            <a:off x="135835" y="128213"/>
            <a:ext cx="961338" cy="600164"/>
          </a:xfrm>
          <a:prstGeom prst="rect">
            <a:avLst/>
          </a:prstGeom>
          <a:noFill/>
          <a:ln>
            <a:solidFill>
              <a:schemeClr val="tx1"/>
            </a:solidFill>
          </a:ln>
        </p:spPr>
        <p:txBody>
          <a:bodyPr wrap="square" rtlCol="0">
            <a:spAutoFit/>
          </a:bodyPr>
          <a:lstStyle/>
          <a:p>
            <a:pPr algn="ctr"/>
            <a:r>
              <a:rPr lang="en-US" sz="1100" b="1" dirty="0">
                <a:solidFill>
                  <a:srgbClr val="921F91"/>
                </a:solidFill>
                <a:highlight>
                  <a:srgbClr val="FFFF00"/>
                </a:highlight>
                <a:latin typeface="Quicksand SemiBold" pitchFamily="2" charset="0"/>
              </a:rPr>
              <a:t>Add: School (district) logo here</a:t>
            </a:r>
          </a:p>
        </p:txBody>
      </p:sp>
      <p:sp>
        <p:nvSpPr>
          <p:cNvPr id="5" name="TextBox 4">
            <a:extLst>
              <a:ext uri="{FF2B5EF4-FFF2-40B4-BE49-F238E27FC236}">
                <a16:creationId xmlns:a16="http://schemas.microsoft.com/office/drawing/2014/main" id="{88381B13-AAEB-D258-A686-2DBA0E0FAB8C}"/>
              </a:ext>
            </a:extLst>
          </p:cNvPr>
          <p:cNvSpPr txBox="1"/>
          <p:nvPr/>
        </p:nvSpPr>
        <p:spPr>
          <a:xfrm>
            <a:off x="400050" y="4204233"/>
            <a:ext cx="6038850" cy="646331"/>
          </a:xfrm>
          <a:prstGeom prst="rect">
            <a:avLst/>
          </a:prstGeom>
          <a:noFill/>
        </p:spPr>
        <p:txBody>
          <a:bodyPr wrap="square">
            <a:spAutoFit/>
          </a:bodyPr>
          <a:lstStyle/>
          <a:p>
            <a:r>
              <a:rPr lang="en-US" sz="1200" b="1" dirty="0">
                <a:solidFill>
                  <a:srgbClr val="921F91"/>
                </a:solidFill>
                <a:highlight>
                  <a:srgbClr val="FFFF00"/>
                </a:highlight>
                <a:latin typeface="Quicksand SemiBold" pitchFamily="2" charset="0"/>
              </a:rPr>
              <a:t>[Add: Contact information of local vaccination providers including pediatricians, family medicine and immediate care offices, and the county health department]</a:t>
            </a:r>
          </a:p>
        </p:txBody>
      </p:sp>
      <p:sp>
        <p:nvSpPr>
          <p:cNvPr id="6" name="TextBox 5">
            <a:extLst>
              <a:ext uri="{FF2B5EF4-FFF2-40B4-BE49-F238E27FC236}">
                <a16:creationId xmlns:a16="http://schemas.microsoft.com/office/drawing/2014/main" id="{30FD2FD1-307C-02C0-C405-A6D540FF872B}"/>
              </a:ext>
            </a:extLst>
          </p:cNvPr>
          <p:cNvSpPr txBox="1"/>
          <p:nvPr/>
        </p:nvSpPr>
        <p:spPr>
          <a:xfrm>
            <a:off x="691264" y="2166223"/>
            <a:ext cx="1005840" cy="600164"/>
          </a:xfrm>
          <a:prstGeom prst="rect">
            <a:avLst/>
          </a:prstGeom>
          <a:noFill/>
        </p:spPr>
        <p:txBody>
          <a:bodyPr wrap="square">
            <a:spAutoFit/>
          </a:bodyPr>
          <a:lstStyle/>
          <a:p>
            <a:pPr algn="ctr"/>
            <a:r>
              <a:rPr lang="en-US" sz="1100" b="1" dirty="0">
                <a:solidFill>
                  <a:srgbClr val="921F91"/>
                </a:solidFill>
                <a:highlight>
                  <a:srgbClr val="FFFF00"/>
                </a:highlight>
                <a:latin typeface="Quicksand SemiBold" pitchFamily="2" charset="0"/>
              </a:rPr>
              <a:t>Add: Picture of school nurse here</a:t>
            </a:r>
          </a:p>
        </p:txBody>
      </p:sp>
      <p:sp>
        <p:nvSpPr>
          <p:cNvPr id="7" name="TextBox 6">
            <a:extLst>
              <a:ext uri="{FF2B5EF4-FFF2-40B4-BE49-F238E27FC236}">
                <a16:creationId xmlns:a16="http://schemas.microsoft.com/office/drawing/2014/main" id="{82900D1B-6AF4-C3D5-2068-EADBC58755E3}"/>
              </a:ext>
            </a:extLst>
          </p:cNvPr>
          <p:cNvSpPr txBox="1"/>
          <p:nvPr/>
        </p:nvSpPr>
        <p:spPr>
          <a:xfrm>
            <a:off x="2010739" y="1912307"/>
            <a:ext cx="2377111" cy="1107996"/>
          </a:xfrm>
          <a:prstGeom prst="rect">
            <a:avLst/>
          </a:prstGeom>
          <a:noFill/>
          <a:ln>
            <a:noFill/>
          </a:ln>
        </p:spPr>
        <p:txBody>
          <a:bodyPr wrap="square" rtlCol="0">
            <a:spAutoFit/>
          </a:bodyPr>
          <a:lstStyle/>
          <a:p>
            <a:pPr algn="ctr"/>
            <a:r>
              <a:rPr lang="en-US" sz="1100" b="1" dirty="0">
                <a:solidFill>
                  <a:srgbClr val="921F91"/>
                </a:solidFill>
                <a:highlight>
                  <a:srgbClr val="FFFF00"/>
                </a:highlight>
                <a:latin typeface="Quicksand SemiBold" pitchFamily="2" charset="0"/>
              </a:rPr>
              <a:t>Add:  </a:t>
            </a:r>
          </a:p>
          <a:p>
            <a:pPr algn="ctr"/>
            <a:r>
              <a:rPr lang="en-US" sz="1100" b="1" dirty="0">
                <a:solidFill>
                  <a:srgbClr val="921F91"/>
                </a:solidFill>
                <a:highlight>
                  <a:srgbClr val="FFFF00"/>
                </a:highlight>
                <a:latin typeface="Quicksand SemiBold" pitchFamily="2" charset="0"/>
              </a:rPr>
              <a:t>SCHOOL NURSE’S NAME </a:t>
            </a:r>
          </a:p>
          <a:p>
            <a:pPr algn="ctr"/>
            <a:endParaRPr lang="en-US" sz="1100" b="1" dirty="0">
              <a:solidFill>
                <a:srgbClr val="921F91"/>
              </a:solidFill>
              <a:highlight>
                <a:srgbClr val="FFFF00"/>
              </a:highlight>
              <a:latin typeface="Quicksand SemiBold" pitchFamily="2" charset="0"/>
            </a:endParaRPr>
          </a:p>
          <a:p>
            <a:pPr algn="ctr"/>
            <a:r>
              <a:rPr lang="en-US" sz="1100" b="1" dirty="0">
                <a:solidFill>
                  <a:srgbClr val="921F91"/>
                </a:solidFill>
                <a:highlight>
                  <a:srgbClr val="FFFF00"/>
                </a:highlight>
                <a:latin typeface="Quicksand SemiBold" pitchFamily="2" charset="0"/>
              </a:rPr>
              <a:t>Contact info</a:t>
            </a:r>
          </a:p>
          <a:p>
            <a:pPr algn="ctr"/>
            <a:endParaRPr lang="en-US" sz="1100" b="1" dirty="0">
              <a:solidFill>
                <a:srgbClr val="921F91"/>
              </a:solidFill>
              <a:highlight>
                <a:srgbClr val="FFFF00"/>
              </a:highlight>
              <a:latin typeface="Quicksand SemiBold" pitchFamily="2" charset="0"/>
            </a:endParaRPr>
          </a:p>
          <a:p>
            <a:pPr algn="ctr"/>
            <a:r>
              <a:rPr lang="en-US" sz="1100" b="1" dirty="0">
                <a:solidFill>
                  <a:srgbClr val="921F91"/>
                </a:solidFill>
                <a:highlight>
                  <a:srgbClr val="FFFF00"/>
                </a:highlight>
                <a:latin typeface="Quicksand SemiBold" pitchFamily="2" charset="0"/>
              </a:rPr>
              <a:t>Slogan or quote</a:t>
            </a:r>
          </a:p>
        </p:txBody>
      </p:sp>
    </p:spTree>
    <p:extLst>
      <p:ext uri="{BB962C8B-B14F-4D97-AF65-F5344CB8AC3E}">
        <p14:creationId xmlns:p14="http://schemas.microsoft.com/office/powerpoint/2010/main" val="2527210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2584DAF-75F8-1668-EEFC-40FC94953CEE}"/>
              </a:ext>
            </a:extLst>
          </p:cNvPr>
          <p:cNvGrpSpPr/>
          <p:nvPr/>
        </p:nvGrpSpPr>
        <p:grpSpPr>
          <a:xfrm>
            <a:off x="0" y="0"/>
            <a:ext cx="6858000" cy="9144000"/>
            <a:chOff x="0" y="0"/>
            <a:chExt cx="6858000" cy="9144000"/>
          </a:xfrm>
        </p:grpSpPr>
        <p:pic>
          <p:nvPicPr>
            <p:cNvPr id="3" name="Picture 2" descr="Text&#10;&#10;Description automatically generated">
              <a:extLst>
                <a:ext uri="{FF2B5EF4-FFF2-40B4-BE49-F238E27FC236}">
                  <a16:creationId xmlns:a16="http://schemas.microsoft.com/office/drawing/2014/main" id="{46372F13-90E7-73E6-BBCA-FCDBF2015D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9" name="TextBox 8">
              <a:extLst>
                <a:ext uri="{FF2B5EF4-FFF2-40B4-BE49-F238E27FC236}">
                  <a16:creationId xmlns:a16="http://schemas.microsoft.com/office/drawing/2014/main" id="{72D497D5-83E5-CC5A-1AE7-FDB4718533EB}"/>
                </a:ext>
              </a:extLst>
            </p:cNvPr>
            <p:cNvSpPr txBox="1"/>
            <p:nvPr/>
          </p:nvSpPr>
          <p:spPr>
            <a:xfrm>
              <a:off x="3238402" y="8755497"/>
              <a:ext cx="1533796" cy="307777"/>
            </a:xfrm>
            <a:prstGeom prst="rect">
              <a:avLst/>
            </a:prstGeom>
            <a:noFill/>
          </p:spPr>
          <p:txBody>
            <a:bodyPr wrap="square" rtlCol="0">
              <a:spAutoFit/>
            </a:bodyPr>
            <a:lstStyle/>
            <a:p>
              <a:r>
                <a:rPr lang="en-US" sz="1400" b="1" dirty="0">
                  <a:solidFill>
                    <a:schemeClr val="bg1"/>
                  </a:solidFill>
                  <a:latin typeface="Quicksand SemiBold" pitchFamily="2" charset="0"/>
                  <a:hlinkClick r:id="rId3">
                    <a:extLst>
                      <a:ext uri="{A12FA001-AC4F-418D-AE19-62706E023703}">
                        <ahyp:hlinkClr xmlns:ahyp="http://schemas.microsoft.com/office/drawing/2018/hyperlinkcolor" val="tx"/>
                      </a:ext>
                    </a:extLst>
                  </a:hlinkClick>
                </a:rPr>
                <a:t>bit.ly/2ZNwoid</a:t>
              </a:r>
              <a:endParaRPr lang="en-US" sz="1400" b="1" dirty="0">
                <a:solidFill>
                  <a:schemeClr val="bg1"/>
                </a:solidFill>
                <a:latin typeface="Quicksand SemiBold" pitchFamily="2" charset="0"/>
              </a:endParaRPr>
            </a:p>
          </p:txBody>
        </p:sp>
      </p:grpSp>
      <p:sp>
        <p:nvSpPr>
          <p:cNvPr id="4" name="TextBox 3">
            <a:extLst>
              <a:ext uri="{FF2B5EF4-FFF2-40B4-BE49-F238E27FC236}">
                <a16:creationId xmlns:a16="http://schemas.microsoft.com/office/drawing/2014/main" id="{1C067382-92C7-D1E2-F9A5-67F03EEC4B11}"/>
              </a:ext>
            </a:extLst>
          </p:cNvPr>
          <p:cNvSpPr txBox="1"/>
          <p:nvPr/>
        </p:nvSpPr>
        <p:spPr>
          <a:xfrm>
            <a:off x="135835" y="128213"/>
            <a:ext cx="961338" cy="600164"/>
          </a:xfrm>
          <a:prstGeom prst="rect">
            <a:avLst/>
          </a:prstGeom>
          <a:noFill/>
          <a:ln>
            <a:solidFill>
              <a:schemeClr val="tx1"/>
            </a:solidFill>
          </a:ln>
        </p:spPr>
        <p:txBody>
          <a:bodyPr wrap="square" rtlCol="0">
            <a:spAutoFit/>
          </a:bodyPr>
          <a:lstStyle/>
          <a:p>
            <a:pPr algn="ctr"/>
            <a:r>
              <a:rPr lang="en-US" sz="1100" b="1" dirty="0">
                <a:solidFill>
                  <a:srgbClr val="921F91"/>
                </a:solidFill>
                <a:highlight>
                  <a:srgbClr val="FFFF00"/>
                </a:highlight>
                <a:latin typeface="Quicksand SemiBold" pitchFamily="2" charset="0"/>
              </a:rPr>
              <a:t>Add: School (district) logo here</a:t>
            </a:r>
          </a:p>
        </p:txBody>
      </p:sp>
      <p:sp>
        <p:nvSpPr>
          <p:cNvPr id="5" name="TextBox 4">
            <a:extLst>
              <a:ext uri="{FF2B5EF4-FFF2-40B4-BE49-F238E27FC236}">
                <a16:creationId xmlns:a16="http://schemas.microsoft.com/office/drawing/2014/main" id="{39E23D8B-42EE-C5E1-A0E9-2738AE27EE9B}"/>
              </a:ext>
            </a:extLst>
          </p:cNvPr>
          <p:cNvSpPr txBox="1"/>
          <p:nvPr/>
        </p:nvSpPr>
        <p:spPr>
          <a:xfrm>
            <a:off x="243025" y="7871883"/>
            <a:ext cx="1778000" cy="276999"/>
          </a:xfrm>
          <a:prstGeom prst="rect">
            <a:avLst/>
          </a:prstGeom>
          <a:noFill/>
        </p:spPr>
        <p:txBody>
          <a:bodyPr wrap="square" rtlCol="0">
            <a:spAutoFit/>
          </a:bodyPr>
          <a:lstStyle/>
          <a:p>
            <a:r>
              <a:rPr lang="en-US" sz="1200" b="1" dirty="0">
                <a:solidFill>
                  <a:srgbClr val="921F91"/>
                </a:solidFill>
                <a:latin typeface="Quicksand SemiBold" pitchFamily="2" charset="0"/>
                <a:hlinkClick r:id="rId4">
                  <a:extLst>
                    <a:ext uri="{A12FA001-AC4F-418D-AE19-62706E023703}">
                      <ahyp:hlinkClr xmlns:ahyp="http://schemas.microsoft.com/office/drawing/2018/hyperlinkcolor" val="tx"/>
                    </a:ext>
                  </a:extLst>
                </a:hlinkClick>
              </a:rPr>
              <a:t>bit.ly/3msdHJs</a:t>
            </a:r>
            <a:endParaRPr lang="en-US" sz="1200" b="1" dirty="0">
              <a:solidFill>
                <a:srgbClr val="921F91"/>
              </a:solidFill>
              <a:latin typeface="Quicksand SemiBold" pitchFamily="2" charset="0"/>
            </a:endParaRPr>
          </a:p>
        </p:txBody>
      </p:sp>
      <p:sp>
        <p:nvSpPr>
          <p:cNvPr id="6" name="TextBox 5">
            <a:extLst>
              <a:ext uri="{FF2B5EF4-FFF2-40B4-BE49-F238E27FC236}">
                <a16:creationId xmlns:a16="http://schemas.microsoft.com/office/drawing/2014/main" id="{4CB6DFE8-73B0-2B5C-FD9A-EBC5619BF2DD}"/>
              </a:ext>
            </a:extLst>
          </p:cNvPr>
          <p:cNvSpPr txBox="1"/>
          <p:nvPr/>
        </p:nvSpPr>
        <p:spPr>
          <a:xfrm>
            <a:off x="248811" y="4701614"/>
            <a:ext cx="1778000" cy="276999"/>
          </a:xfrm>
          <a:prstGeom prst="rect">
            <a:avLst/>
          </a:prstGeom>
          <a:noFill/>
        </p:spPr>
        <p:txBody>
          <a:bodyPr wrap="square" rtlCol="0">
            <a:spAutoFit/>
          </a:bodyPr>
          <a:lstStyle/>
          <a:p>
            <a:r>
              <a:rPr lang="en-US" sz="1200" b="1" dirty="0">
                <a:solidFill>
                  <a:srgbClr val="921F91"/>
                </a:solidFill>
                <a:latin typeface="Quicksand SemiBold" pitchFamily="2" charset="0"/>
                <a:hlinkClick r:id="rId5">
                  <a:extLst>
                    <a:ext uri="{A12FA001-AC4F-418D-AE19-62706E023703}">
                      <ahyp:hlinkClr xmlns:ahyp="http://schemas.microsoft.com/office/drawing/2018/hyperlinkcolor" val="tx"/>
                    </a:ext>
                  </a:extLst>
                </a:hlinkClick>
              </a:rPr>
              <a:t>bit.ly/2ZvWo1b</a:t>
            </a:r>
            <a:endParaRPr lang="en-US" sz="1200" b="1" dirty="0">
              <a:solidFill>
                <a:srgbClr val="921F91"/>
              </a:solidFill>
              <a:latin typeface="Quicksand SemiBold" pitchFamily="2" charset="0"/>
            </a:endParaRPr>
          </a:p>
        </p:txBody>
      </p:sp>
      <p:sp>
        <p:nvSpPr>
          <p:cNvPr id="7" name="TextBox 6">
            <a:extLst>
              <a:ext uri="{FF2B5EF4-FFF2-40B4-BE49-F238E27FC236}">
                <a16:creationId xmlns:a16="http://schemas.microsoft.com/office/drawing/2014/main" id="{0A3ED71C-4C87-F3EA-A8A0-D57C3D026DAB}"/>
              </a:ext>
            </a:extLst>
          </p:cNvPr>
          <p:cNvSpPr txBox="1"/>
          <p:nvPr/>
        </p:nvSpPr>
        <p:spPr>
          <a:xfrm>
            <a:off x="3628060" y="4672353"/>
            <a:ext cx="1778000" cy="276999"/>
          </a:xfrm>
          <a:prstGeom prst="rect">
            <a:avLst/>
          </a:prstGeom>
          <a:noFill/>
        </p:spPr>
        <p:txBody>
          <a:bodyPr wrap="square" rtlCol="0">
            <a:spAutoFit/>
          </a:bodyPr>
          <a:lstStyle/>
          <a:p>
            <a:r>
              <a:rPr lang="en-US" sz="1200" b="1" dirty="0">
                <a:solidFill>
                  <a:srgbClr val="921F91"/>
                </a:solidFill>
                <a:latin typeface="Quicksand SemiBold" pitchFamily="2" charset="0"/>
                <a:hlinkClick r:id="rId6">
                  <a:extLst>
                    <a:ext uri="{A12FA001-AC4F-418D-AE19-62706E023703}">
                      <ahyp:hlinkClr xmlns:ahyp="http://schemas.microsoft.com/office/drawing/2018/hyperlinkcolor" val="tx"/>
                    </a:ext>
                  </a:extLst>
                </a:hlinkClick>
              </a:rPr>
              <a:t>bit.ly/3GBMex5</a:t>
            </a:r>
            <a:endParaRPr lang="en-US" sz="1200" b="1" dirty="0">
              <a:solidFill>
                <a:srgbClr val="921F91"/>
              </a:solidFill>
              <a:latin typeface="Quicksand SemiBold" pitchFamily="2" charset="0"/>
            </a:endParaRPr>
          </a:p>
        </p:txBody>
      </p:sp>
      <p:sp>
        <p:nvSpPr>
          <p:cNvPr id="8" name="TextBox 7">
            <a:extLst>
              <a:ext uri="{FF2B5EF4-FFF2-40B4-BE49-F238E27FC236}">
                <a16:creationId xmlns:a16="http://schemas.microsoft.com/office/drawing/2014/main" id="{8640F482-0982-6F2B-81CA-BA99BB541EAA}"/>
              </a:ext>
            </a:extLst>
          </p:cNvPr>
          <p:cNvSpPr txBox="1"/>
          <p:nvPr/>
        </p:nvSpPr>
        <p:spPr>
          <a:xfrm>
            <a:off x="3577260" y="7890302"/>
            <a:ext cx="1778000" cy="276999"/>
          </a:xfrm>
          <a:prstGeom prst="rect">
            <a:avLst/>
          </a:prstGeom>
          <a:noFill/>
        </p:spPr>
        <p:txBody>
          <a:bodyPr wrap="square" rtlCol="0">
            <a:spAutoFit/>
          </a:bodyPr>
          <a:lstStyle/>
          <a:p>
            <a:r>
              <a:rPr lang="en-US" sz="1200" b="1" dirty="0">
                <a:solidFill>
                  <a:srgbClr val="921F91"/>
                </a:solidFill>
                <a:latin typeface="Quicksand SemiBold" pitchFamily="2" charset="0"/>
                <a:hlinkClick r:id="rId7">
                  <a:extLst>
                    <a:ext uri="{A12FA001-AC4F-418D-AE19-62706E023703}">
                      <ahyp:hlinkClr xmlns:ahyp="http://schemas.microsoft.com/office/drawing/2018/hyperlinkcolor" val="tx"/>
                    </a:ext>
                  </a:extLst>
                </a:hlinkClick>
              </a:rPr>
              <a:t>bit.ly/3nMonC2</a:t>
            </a:r>
            <a:endParaRPr lang="en-US" sz="1200" b="1" dirty="0">
              <a:solidFill>
                <a:srgbClr val="921F91"/>
              </a:solidFill>
              <a:latin typeface="Quicksand SemiBold" pitchFamily="2" charset="0"/>
            </a:endParaRPr>
          </a:p>
        </p:txBody>
      </p:sp>
    </p:spTree>
    <p:extLst>
      <p:ext uri="{BB962C8B-B14F-4D97-AF65-F5344CB8AC3E}">
        <p14:creationId xmlns:p14="http://schemas.microsoft.com/office/powerpoint/2010/main" val="2629830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39BFC3FE-2DF9-400F-5D54-2A908C6675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4" name="TextBox 3">
            <a:extLst>
              <a:ext uri="{FF2B5EF4-FFF2-40B4-BE49-F238E27FC236}">
                <a16:creationId xmlns:a16="http://schemas.microsoft.com/office/drawing/2014/main" id="{91B21B21-8FE9-53A3-802A-7A563F413727}"/>
              </a:ext>
            </a:extLst>
          </p:cNvPr>
          <p:cNvSpPr txBox="1"/>
          <p:nvPr/>
        </p:nvSpPr>
        <p:spPr>
          <a:xfrm>
            <a:off x="135835" y="128213"/>
            <a:ext cx="961338" cy="600164"/>
          </a:xfrm>
          <a:prstGeom prst="rect">
            <a:avLst/>
          </a:prstGeom>
          <a:noFill/>
          <a:ln>
            <a:solidFill>
              <a:schemeClr val="tx1"/>
            </a:solidFill>
          </a:ln>
        </p:spPr>
        <p:txBody>
          <a:bodyPr wrap="square" rtlCol="0">
            <a:spAutoFit/>
          </a:bodyPr>
          <a:lstStyle/>
          <a:p>
            <a:pPr algn="ctr"/>
            <a:r>
              <a:rPr lang="en-US" sz="1100" b="1" dirty="0">
                <a:solidFill>
                  <a:srgbClr val="921F91"/>
                </a:solidFill>
                <a:highlight>
                  <a:srgbClr val="FFFF00"/>
                </a:highlight>
                <a:latin typeface="Quicksand SemiBold" pitchFamily="2" charset="0"/>
              </a:rPr>
              <a:t>Add: School (district) logo here</a:t>
            </a:r>
          </a:p>
        </p:txBody>
      </p:sp>
      <p:sp>
        <p:nvSpPr>
          <p:cNvPr id="5" name="TextBox 4">
            <a:extLst>
              <a:ext uri="{FF2B5EF4-FFF2-40B4-BE49-F238E27FC236}">
                <a16:creationId xmlns:a16="http://schemas.microsoft.com/office/drawing/2014/main" id="{05607A4B-8A7F-C3E5-3AF9-35EE63CC5BF5}"/>
              </a:ext>
            </a:extLst>
          </p:cNvPr>
          <p:cNvSpPr txBox="1"/>
          <p:nvPr/>
        </p:nvSpPr>
        <p:spPr>
          <a:xfrm>
            <a:off x="400050" y="4204233"/>
            <a:ext cx="6038850" cy="646331"/>
          </a:xfrm>
          <a:prstGeom prst="rect">
            <a:avLst/>
          </a:prstGeom>
          <a:noFill/>
        </p:spPr>
        <p:txBody>
          <a:bodyPr wrap="square">
            <a:spAutoFit/>
          </a:bodyPr>
          <a:lstStyle/>
          <a:p>
            <a:r>
              <a:rPr lang="en-US" sz="1200" b="1" dirty="0">
                <a:solidFill>
                  <a:srgbClr val="921F91"/>
                </a:solidFill>
                <a:highlight>
                  <a:srgbClr val="FFFF00"/>
                </a:highlight>
                <a:latin typeface="Quicksand SemiBold" pitchFamily="2" charset="0"/>
              </a:rPr>
              <a:t>[Add: Contact information of local vaccination providers including pediatricians, family medicine and immediate care offices, and the county health department]</a:t>
            </a:r>
          </a:p>
        </p:txBody>
      </p:sp>
      <p:sp>
        <p:nvSpPr>
          <p:cNvPr id="6" name="TextBox 5">
            <a:extLst>
              <a:ext uri="{FF2B5EF4-FFF2-40B4-BE49-F238E27FC236}">
                <a16:creationId xmlns:a16="http://schemas.microsoft.com/office/drawing/2014/main" id="{D05C0ADC-DFA5-3291-02EE-4CBE7A01EEFC}"/>
              </a:ext>
            </a:extLst>
          </p:cNvPr>
          <p:cNvSpPr txBox="1"/>
          <p:nvPr/>
        </p:nvSpPr>
        <p:spPr>
          <a:xfrm>
            <a:off x="691264" y="2166223"/>
            <a:ext cx="1005840" cy="600164"/>
          </a:xfrm>
          <a:prstGeom prst="rect">
            <a:avLst/>
          </a:prstGeom>
          <a:noFill/>
        </p:spPr>
        <p:txBody>
          <a:bodyPr wrap="square">
            <a:spAutoFit/>
          </a:bodyPr>
          <a:lstStyle/>
          <a:p>
            <a:pPr algn="ctr"/>
            <a:r>
              <a:rPr lang="en-US" sz="1100" b="1" dirty="0">
                <a:solidFill>
                  <a:srgbClr val="921F91"/>
                </a:solidFill>
                <a:highlight>
                  <a:srgbClr val="FFFF00"/>
                </a:highlight>
                <a:latin typeface="Quicksand SemiBold" pitchFamily="2" charset="0"/>
              </a:rPr>
              <a:t>Add: Picture of school nurse here</a:t>
            </a:r>
          </a:p>
        </p:txBody>
      </p:sp>
      <p:sp>
        <p:nvSpPr>
          <p:cNvPr id="7" name="TextBox 6">
            <a:extLst>
              <a:ext uri="{FF2B5EF4-FFF2-40B4-BE49-F238E27FC236}">
                <a16:creationId xmlns:a16="http://schemas.microsoft.com/office/drawing/2014/main" id="{205E5C9C-4B78-A5FD-C3B6-391B442B97E3}"/>
              </a:ext>
            </a:extLst>
          </p:cNvPr>
          <p:cNvSpPr txBox="1"/>
          <p:nvPr/>
        </p:nvSpPr>
        <p:spPr>
          <a:xfrm>
            <a:off x="2010739" y="1912307"/>
            <a:ext cx="2377111" cy="1107996"/>
          </a:xfrm>
          <a:prstGeom prst="rect">
            <a:avLst/>
          </a:prstGeom>
          <a:noFill/>
          <a:ln>
            <a:noFill/>
          </a:ln>
        </p:spPr>
        <p:txBody>
          <a:bodyPr wrap="square" rtlCol="0">
            <a:spAutoFit/>
          </a:bodyPr>
          <a:lstStyle/>
          <a:p>
            <a:pPr algn="ctr"/>
            <a:r>
              <a:rPr lang="en-US" sz="1100" b="1" dirty="0">
                <a:solidFill>
                  <a:srgbClr val="921F91"/>
                </a:solidFill>
                <a:highlight>
                  <a:srgbClr val="FFFF00"/>
                </a:highlight>
                <a:latin typeface="Quicksand SemiBold" pitchFamily="2" charset="0"/>
              </a:rPr>
              <a:t>Add:  </a:t>
            </a:r>
          </a:p>
          <a:p>
            <a:pPr algn="ctr"/>
            <a:r>
              <a:rPr lang="en-US" sz="1100" b="1" dirty="0">
                <a:solidFill>
                  <a:srgbClr val="921F91"/>
                </a:solidFill>
                <a:highlight>
                  <a:srgbClr val="FFFF00"/>
                </a:highlight>
                <a:latin typeface="Quicksand SemiBold" pitchFamily="2" charset="0"/>
              </a:rPr>
              <a:t>SCHOOL NURSE’S NAME </a:t>
            </a:r>
          </a:p>
          <a:p>
            <a:pPr algn="ctr"/>
            <a:endParaRPr lang="en-US" sz="1100" b="1" dirty="0">
              <a:solidFill>
                <a:srgbClr val="921F91"/>
              </a:solidFill>
              <a:highlight>
                <a:srgbClr val="FFFF00"/>
              </a:highlight>
              <a:latin typeface="Quicksand SemiBold" pitchFamily="2" charset="0"/>
            </a:endParaRPr>
          </a:p>
          <a:p>
            <a:pPr algn="ctr"/>
            <a:r>
              <a:rPr lang="en-US" sz="1100" b="1" dirty="0">
                <a:solidFill>
                  <a:srgbClr val="921F91"/>
                </a:solidFill>
                <a:highlight>
                  <a:srgbClr val="FFFF00"/>
                </a:highlight>
                <a:latin typeface="Quicksand SemiBold" pitchFamily="2" charset="0"/>
              </a:rPr>
              <a:t>Contact info</a:t>
            </a:r>
          </a:p>
          <a:p>
            <a:pPr algn="ctr"/>
            <a:endParaRPr lang="en-US" sz="1100" b="1" dirty="0">
              <a:solidFill>
                <a:srgbClr val="921F91"/>
              </a:solidFill>
              <a:highlight>
                <a:srgbClr val="FFFF00"/>
              </a:highlight>
              <a:latin typeface="Quicksand SemiBold" pitchFamily="2" charset="0"/>
            </a:endParaRPr>
          </a:p>
          <a:p>
            <a:pPr algn="ctr"/>
            <a:r>
              <a:rPr lang="en-US" sz="1100" b="1" dirty="0">
                <a:solidFill>
                  <a:srgbClr val="921F91"/>
                </a:solidFill>
                <a:highlight>
                  <a:srgbClr val="FFFF00"/>
                </a:highlight>
                <a:latin typeface="Quicksand SemiBold" pitchFamily="2" charset="0"/>
              </a:rPr>
              <a:t>Slogan or quote</a:t>
            </a:r>
          </a:p>
        </p:txBody>
      </p:sp>
    </p:spTree>
    <p:extLst>
      <p:ext uri="{BB962C8B-B14F-4D97-AF65-F5344CB8AC3E}">
        <p14:creationId xmlns:p14="http://schemas.microsoft.com/office/powerpoint/2010/main" val="3218554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D136AD7-4C61-4413-FB7D-3F512A7A61FB}"/>
              </a:ext>
            </a:extLst>
          </p:cNvPr>
          <p:cNvGrpSpPr/>
          <p:nvPr/>
        </p:nvGrpSpPr>
        <p:grpSpPr>
          <a:xfrm>
            <a:off x="0" y="0"/>
            <a:ext cx="6858000" cy="9144000"/>
            <a:chOff x="0" y="0"/>
            <a:chExt cx="6858000" cy="9144000"/>
          </a:xfrm>
        </p:grpSpPr>
        <p:pic>
          <p:nvPicPr>
            <p:cNvPr id="3" name="Picture 2" descr="Text, chat or text message&#10;&#10;Description automatically generated">
              <a:extLst>
                <a:ext uri="{FF2B5EF4-FFF2-40B4-BE49-F238E27FC236}">
                  <a16:creationId xmlns:a16="http://schemas.microsoft.com/office/drawing/2014/main" id="{D70FC2E0-B6E0-4FAB-CAC2-AFBD66D62F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495E4DA1-1E6A-6B48-10B0-C84A29027252}"/>
                </a:ext>
              </a:extLst>
            </p:cNvPr>
            <p:cNvSpPr txBox="1"/>
            <p:nvPr/>
          </p:nvSpPr>
          <p:spPr>
            <a:xfrm>
              <a:off x="538535" y="7878037"/>
              <a:ext cx="1778000" cy="276999"/>
            </a:xfrm>
            <a:prstGeom prst="rect">
              <a:avLst/>
            </a:prstGeom>
            <a:noFill/>
          </p:spPr>
          <p:txBody>
            <a:bodyPr wrap="square" rtlCol="0">
              <a:spAutoFit/>
            </a:bodyPr>
            <a:lstStyle/>
            <a:p>
              <a:r>
                <a:rPr lang="en-US" sz="1200" b="1" dirty="0">
                  <a:solidFill>
                    <a:srgbClr val="921F91"/>
                  </a:solidFill>
                  <a:latin typeface="Quicksand SemiBold" pitchFamily="2" charset="0"/>
                  <a:hlinkClick r:id="rId3">
                    <a:extLst>
                      <a:ext uri="{A12FA001-AC4F-418D-AE19-62706E023703}">
                        <ahyp:hlinkClr xmlns:ahyp="http://schemas.microsoft.com/office/drawing/2018/hyperlinkcolor" val="tx"/>
                      </a:ext>
                    </a:extLst>
                  </a:hlinkClick>
                </a:rPr>
                <a:t>bit.ly/2Y15UZJ</a:t>
              </a:r>
              <a:endParaRPr lang="en-US" sz="1200" b="1" dirty="0">
                <a:solidFill>
                  <a:srgbClr val="921F91"/>
                </a:solidFill>
                <a:latin typeface="Quicksand SemiBold" pitchFamily="2" charset="0"/>
              </a:endParaRPr>
            </a:p>
          </p:txBody>
        </p:sp>
        <p:sp>
          <p:nvSpPr>
            <p:cNvPr id="6" name="TextBox 5">
              <a:extLst>
                <a:ext uri="{FF2B5EF4-FFF2-40B4-BE49-F238E27FC236}">
                  <a16:creationId xmlns:a16="http://schemas.microsoft.com/office/drawing/2014/main" id="{16394671-7189-9378-AC4B-E4AF463898A6}"/>
                </a:ext>
              </a:extLst>
            </p:cNvPr>
            <p:cNvSpPr txBox="1"/>
            <p:nvPr/>
          </p:nvSpPr>
          <p:spPr>
            <a:xfrm>
              <a:off x="491686" y="4923921"/>
              <a:ext cx="1778000" cy="276999"/>
            </a:xfrm>
            <a:prstGeom prst="rect">
              <a:avLst/>
            </a:prstGeom>
            <a:noFill/>
          </p:spPr>
          <p:txBody>
            <a:bodyPr wrap="square" rtlCol="0">
              <a:spAutoFit/>
            </a:bodyPr>
            <a:lstStyle/>
            <a:p>
              <a:r>
                <a:rPr lang="en-US" sz="1200" b="1" dirty="0">
                  <a:solidFill>
                    <a:srgbClr val="921F91"/>
                  </a:solidFill>
                  <a:latin typeface="Quicksand SemiBold" pitchFamily="2" charset="0"/>
                  <a:hlinkClick r:id="rId4">
                    <a:extLst>
                      <a:ext uri="{A12FA001-AC4F-418D-AE19-62706E023703}">
                        <ahyp:hlinkClr xmlns:ahyp="http://schemas.microsoft.com/office/drawing/2018/hyperlinkcolor" val="tx"/>
                      </a:ext>
                    </a:extLst>
                  </a:hlinkClick>
                </a:rPr>
                <a:t>bit.ly/3scVAul</a:t>
              </a:r>
              <a:endParaRPr lang="en-US" sz="1200" b="1" dirty="0">
                <a:solidFill>
                  <a:srgbClr val="921F91"/>
                </a:solidFill>
                <a:latin typeface="Quicksand SemiBold" pitchFamily="2" charset="0"/>
              </a:endParaRPr>
            </a:p>
          </p:txBody>
        </p:sp>
        <p:sp>
          <p:nvSpPr>
            <p:cNvPr id="7" name="TextBox 6">
              <a:extLst>
                <a:ext uri="{FF2B5EF4-FFF2-40B4-BE49-F238E27FC236}">
                  <a16:creationId xmlns:a16="http://schemas.microsoft.com/office/drawing/2014/main" id="{A8EC8F87-FEA6-E178-9B02-6248630B0548}"/>
                </a:ext>
              </a:extLst>
            </p:cNvPr>
            <p:cNvSpPr txBox="1"/>
            <p:nvPr/>
          </p:nvSpPr>
          <p:spPr>
            <a:xfrm>
              <a:off x="3840167" y="4920242"/>
              <a:ext cx="1778000" cy="276999"/>
            </a:xfrm>
            <a:prstGeom prst="rect">
              <a:avLst/>
            </a:prstGeom>
            <a:noFill/>
          </p:spPr>
          <p:txBody>
            <a:bodyPr wrap="square" rtlCol="0">
              <a:spAutoFit/>
            </a:bodyPr>
            <a:lstStyle/>
            <a:p>
              <a:r>
                <a:rPr lang="en-US" sz="1200" b="1" dirty="0">
                  <a:solidFill>
                    <a:srgbClr val="921F91"/>
                  </a:solidFill>
                  <a:latin typeface="Quicksand SemiBold" pitchFamily="2" charset="0"/>
                  <a:hlinkClick r:id="rId5">
                    <a:extLst>
                      <a:ext uri="{A12FA001-AC4F-418D-AE19-62706E023703}">
                        <ahyp:hlinkClr xmlns:ahyp="http://schemas.microsoft.com/office/drawing/2018/hyperlinkcolor" val="tx"/>
                      </a:ext>
                    </a:extLst>
                  </a:hlinkClick>
                </a:rPr>
                <a:t>bit.ly/3GPW65H</a:t>
              </a:r>
              <a:endParaRPr lang="en-US" sz="1200" b="1" dirty="0">
                <a:solidFill>
                  <a:srgbClr val="921F91"/>
                </a:solidFill>
                <a:latin typeface="Quicksand SemiBold" pitchFamily="2" charset="0"/>
              </a:endParaRPr>
            </a:p>
          </p:txBody>
        </p:sp>
        <p:sp>
          <p:nvSpPr>
            <p:cNvPr id="8" name="TextBox 7">
              <a:extLst>
                <a:ext uri="{FF2B5EF4-FFF2-40B4-BE49-F238E27FC236}">
                  <a16:creationId xmlns:a16="http://schemas.microsoft.com/office/drawing/2014/main" id="{6084987E-AA63-E723-61DA-C20A0FD4C12C}"/>
                </a:ext>
              </a:extLst>
            </p:cNvPr>
            <p:cNvSpPr txBox="1"/>
            <p:nvPr/>
          </p:nvSpPr>
          <p:spPr>
            <a:xfrm>
              <a:off x="3699918" y="7726868"/>
              <a:ext cx="1778000" cy="276999"/>
            </a:xfrm>
            <a:prstGeom prst="rect">
              <a:avLst/>
            </a:prstGeom>
            <a:noFill/>
          </p:spPr>
          <p:txBody>
            <a:bodyPr wrap="square" rtlCol="0">
              <a:spAutoFit/>
            </a:bodyPr>
            <a:lstStyle/>
            <a:p>
              <a:r>
                <a:rPr lang="en-US" sz="1200" b="1" dirty="0">
                  <a:solidFill>
                    <a:srgbClr val="921F91"/>
                  </a:solidFill>
                  <a:latin typeface="Quicksand SemiBold" pitchFamily="2" charset="0"/>
                  <a:hlinkClick r:id="rId6">
                    <a:extLst>
                      <a:ext uri="{A12FA001-AC4F-418D-AE19-62706E023703}">
                        <ahyp:hlinkClr xmlns:ahyp="http://schemas.microsoft.com/office/drawing/2018/hyperlinkcolor" val="tx"/>
                      </a:ext>
                    </a:extLst>
                  </a:hlinkClick>
                </a:rPr>
                <a:t>bit.ly/3pVm9D5</a:t>
              </a:r>
              <a:endParaRPr lang="en-US" sz="1200" b="1" dirty="0">
                <a:solidFill>
                  <a:srgbClr val="921F91"/>
                </a:solidFill>
                <a:latin typeface="Quicksand SemiBold" pitchFamily="2" charset="0"/>
              </a:endParaRPr>
            </a:p>
          </p:txBody>
        </p:sp>
      </p:grpSp>
      <p:sp>
        <p:nvSpPr>
          <p:cNvPr id="4" name="TextBox 3">
            <a:extLst>
              <a:ext uri="{FF2B5EF4-FFF2-40B4-BE49-F238E27FC236}">
                <a16:creationId xmlns:a16="http://schemas.microsoft.com/office/drawing/2014/main" id="{F05E63B7-B951-3B19-236C-5CD70F2FEAE1}"/>
              </a:ext>
            </a:extLst>
          </p:cNvPr>
          <p:cNvSpPr txBox="1"/>
          <p:nvPr/>
        </p:nvSpPr>
        <p:spPr>
          <a:xfrm>
            <a:off x="135835" y="128213"/>
            <a:ext cx="961338" cy="600164"/>
          </a:xfrm>
          <a:prstGeom prst="rect">
            <a:avLst/>
          </a:prstGeom>
          <a:noFill/>
          <a:ln>
            <a:solidFill>
              <a:schemeClr val="tx1"/>
            </a:solidFill>
          </a:ln>
        </p:spPr>
        <p:txBody>
          <a:bodyPr wrap="square" rtlCol="0">
            <a:spAutoFit/>
          </a:bodyPr>
          <a:lstStyle/>
          <a:p>
            <a:pPr algn="ctr"/>
            <a:r>
              <a:rPr lang="en-US" sz="1100" b="1" dirty="0">
                <a:solidFill>
                  <a:srgbClr val="921F91"/>
                </a:solidFill>
                <a:highlight>
                  <a:srgbClr val="FFFF00"/>
                </a:highlight>
                <a:latin typeface="Quicksand SemiBold" pitchFamily="2" charset="0"/>
              </a:rPr>
              <a:t>Add: School (district) logo here</a:t>
            </a:r>
          </a:p>
        </p:txBody>
      </p:sp>
    </p:spTree>
    <p:extLst>
      <p:ext uri="{BB962C8B-B14F-4D97-AF65-F5344CB8AC3E}">
        <p14:creationId xmlns:p14="http://schemas.microsoft.com/office/powerpoint/2010/main" val="3140070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application&#10;&#10;Description automatically generated">
            <a:extLst>
              <a:ext uri="{FF2B5EF4-FFF2-40B4-BE49-F238E27FC236}">
                <a16:creationId xmlns:a16="http://schemas.microsoft.com/office/drawing/2014/main" id="{761BE3D3-077B-C694-E6DA-3AC207E756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6" name="TextBox 5">
            <a:extLst>
              <a:ext uri="{FF2B5EF4-FFF2-40B4-BE49-F238E27FC236}">
                <a16:creationId xmlns:a16="http://schemas.microsoft.com/office/drawing/2014/main" id="{5CC47D53-C429-78BD-A5D5-20337ACD02DC}"/>
              </a:ext>
            </a:extLst>
          </p:cNvPr>
          <p:cNvSpPr txBox="1"/>
          <p:nvPr/>
        </p:nvSpPr>
        <p:spPr>
          <a:xfrm>
            <a:off x="135835" y="128213"/>
            <a:ext cx="961338" cy="600164"/>
          </a:xfrm>
          <a:prstGeom prst="rect">
            <a:avLst/>
          </a:prstGeom>
          <a:noFill/>
          <a:ln>
            <a:solidFill>
              <a:schemeClr val="tx1"/>
            </a:solidFill>
          </a:ln>
        </p:spPr>
        <p:txBody>
          <a:bodyPr wrap="square" rtlCol="0">
            <a:spAutoFit/>
          </a:bodyPr>
          <a:lstStyle/>
          <a:p>
            <a:pPr algn="ctr"/>
            <a:r>
              <a:rPr lang="en-US" sz="1100" b="1" dirty="0">
                <a:solidFill>
                  <a:srgbClr val="921F91"/>
                </a:solidFill>
                <a:highlight>
                  <a:srgbClr val="FFFF00"/>
                </a:highlight>
                <a:latin typeface="Quicksand SemiBold" pitchFamily="2" charset="0"/>
              </a:rPr>
              <a:t>Add: School (district) logo here</a:t>
            </a:r>
          </a:p>
        </p:txBody>
      </p:sp>
      <p:sp>
        <p:nvSpPr>
          <p:cNvPr id="7" name="TextBox 6">
            <a:extLst>
              <a:ext uri="{FF2B5EF4-FFF2-40B4-BE49-F238E27FC236}">
                <a16:creationId xmlns:a16="http://schemas.microsoft.com/office/drawing/2014/main" id="{15E78090-6596-B6E9-3815-014C79EDD049}"/>
              </a:ext>
            </a:extLst>
          </p:cNvPr>
          <p:cNvSpPr txBox="1"/>
          <p:nvPr/>
        </p:nvSpPr>
        <p:spPr>
          <a:xfrm>
            <a:off x="400050" y="4204233"/>
            <a:ext cx="6038850" cy="646331"/>
          </a:xfrm>
          <a:prstGeom prst="rect">
            <a:avLst/>
          </a:prstGeom>
          <a:noFill/>
        </p:spPr>
        <p:txBody>
          <a:bodyPr wrap="square">
            <a:spAutoFit/>
          </a:bodyPr>
          <a:lstStyle/>
          <a:p>
            <a:r>
              <a:rPr lang="en-US" sz="1200" b="1" dirty="0">
                <a:solidFill>
                  <a:srgbClr val="921F91"/>
                </a:solidFill>
                <a:highlight>
                  <a:srgbClr val="FFFF00"/>
                </a:highlight>
                <a:latin typeface="Quicksand SemiBold" pitchFamily="2" charset="0"/>
              </a:rPr>
              <a:t>[Add: Contact information of local vaccination providers including pediatricians, family medicine and immediate care offices, and the county health department]</a:t>
            </a:r>
          </a:p>
        </p:txBody>
      </p:sp>
      <p:sp>
        <p:nvSpPr>
          <p:cNvPr id="8" name="TextBox 7">
            <a:extLst>
              <a:ext uri="{FF2B5EF4-FFF2-40B4-BE49-F238E27FC236}">
                <a16:creationId xmlns:a16="http://schemas.microsoft.com/office/drawing/2014/main" id="{87B48596-9126-90D7-EC92-FA99682ADDB9}"/>
              </a:ext>
            </a:extLst>
          </p:cNvPr>
          <p:cNvSpPr txBox="1"/>
          <p:nvPr/>
        </p:nvSpPr>
        <p:spPr>
          <a:xfrm>
            <a:off x="691264" y="2166223"/>
            <a:ext cx="1005840" cy="600164"/>
          </a:xfrm>
          <a:prstGeom prst="rect">
            <a:avLst/>
          </a:prstGeom>
          <a:noFill/>
        </p:spPr>
        <p:txBody>
          <a:bodyPr wrap="square">
            <a:spAutoFit/>
          </a:bodyPr>
          <a:lstStyle/>
          <a:p>
            <a:pPr algn="ctr"/>
            <a:r>
              <a:rPr lang="en-US" sz="1100" b="1" dirty="0">
                <a:solidFill>
                  <a:srgbClr val="921F91"/>
                </a:solidFill>
                <a:highlight>
                  <a:srgbClr val="FFFF00"/>
                </a:highlight>
                <a:latin typeface="Quicksand SemiBold" pitchFamily="2" charset="0"/>
              </a:rPr>
              <a:t>Add: Picture of school nurse here</a:t>
            </a:r>
          </a:p>
        </p:txBody>
      </p:sp>
      <p:sp>
        <p:nvSpPr>
          <p:cNvPr id="9" name="TextBox 8">
            <a:extLst>
              <a:ext uri="{FF2B5EF4-FFF2-40B4-BE49-F238E27FC236}">
                <a16:creationId xmlns:a16="http://schemas.microsoft.com/office/drawing/2014/main" id="{581DBFC8-6203-1DFE-1691-BD6DEB201391}"/>
              </a:ext>
            </a:extLst>
          </p:cNvPr>
          <p:cNvSpPr txBox="1"/>
          <p:nvPr/>
        </p:nvSpPr>
        <p:spPr>
          <a:xfrm>
            <a:off x="2010739" y="1912307"/>
            <a:ext cx="2377111" cy="1107996"/>
          </a:xfrm>
          <a:prstGeom prst="rect">
            <a:avLst/>
          </a:prstGeom>
          <a:noFill/>
          <a:ln>
            <a:noFill/>
          </a:ln>
        </p:spPr>
        <p:txBody>
          <a:bodyPr wrap="square" rtlCol="0">
            <a:spAutoFit/>
          </a:bodyPr>
          <a:lstStyle/>
          <a:p>
            <a:pPr algn="ctr"/>
            <a:r>
              <a:rPr lang="en-US" sz="1100" b="1" dirty="0">
                <a:solidFill>
                  <a:srgbClr val="921F91"/>
                </a:solidFill>
                <a:highlight>
                  <a:srgbClr val="FFFF00"/>
                </a:highlight>
                <a:latin typeface="Quicksand SemiBold" pitchFamily="2" charset="0"/>
              </a:rPr>
              <a:t>Add:  </a:t>
            </a:r>
          </a:p>
          <a:p>
            <a:pPr algn="ctr"/>
            <a:r>
              <a:rPr lang="en-US" sz="1100" b="1" dirty="0">
                <a:solidFill>
                  <a:srgbClr val="921F91"/>
                </a:solidFill>
                <a:highlight>
                  <a:srgbClr val="FFFF00"/>
                </a:highlight>
                <a:latin typeface="Quicksand SemiBold" pitchFamily="2" charset="0"/>
              </a:rPr>
              <a:t>SCHOOL NURSE’S NAME </a:t>
            </a:r>
          </a:p>
          <a:p>
            <a:pPr algn="ctr"/>
            <a:endParaRPr lang="en-US" sz="1100" b="1" dirty="0">
              <a:solidFill>
                <a:srgbClr val="921F91"/>
              </a:solidFill>
              <a:highlight>
                <a:srgbClr val="FFFF00"/>
              </a:highlight>
              <a:latin typeface="Quicksand SemiBold" pitchFamily="2" charset="0"/>
            </a:endParaRPr>
          </a:p>
          <a:p>
            <a:pPr algn="ctr"/>
            <a:r>
              <a:rPr lang="en-US" sz="1100" b="1" dirty="0">
                <a:solidFill>
                  <a:srgbClr val="921F91"/>
                </a:solidFill>
                <a:highlight>
                  <a:srgbClr val="FFFF00"/>
                </a:highlight>
                <a:latin typeface="Quicksand SemiBold" pitchFamily="2" charset="0"/>
              </a:rPr>
              <a:t>Contact info</a:t>
            </a:r>
          </a:p>
          <a:p>
            <a:pPr algn="ctr"/>
            <a:endParaRPr lang="en-US" sz="1100" b="1" dirty="0">
              <a:solidFill>
                <a:srgbClr val="921F91"/>
              </a:solidFill>
              <a:highlight>
                <a:srgbClr val="FFFF00"/>
              </a:highlight>
              <a:latin typeface="Quicksand SemiBold" pitchFamily="2" charset="0"/>
            </a:endParaRPr>
          </a:p>
          <a:p>
            <a:pPr algn="ctr"/>
            <a:r>
              <a:rPr lang="en-US" sz="1100" b="1" dirty="0">
                <a:solidFill>
                  <a:srgbClr val="921F91"/>
                </a:solidFill>
                <a:highlight>
                  <a:srgbClr val="FFFF00"/>
                </a:highlight>
                <a:latin typeface="Quicksand SemiBold" pitchFamily="2" charset="0"/>
              </a:rPr>
              <a:t>Slogan or quote</a:t>
            </a:r>
          </a:p>
        </p:txBody>
      </p:sp>
    </p:spTree>
    <p:extLst>
      <p:ext uri="{BB962C8B-B14F-4D97-AF65-F5344CB8AC3E}">
        <p14:creationId xmlns:p14="http://schemas.microsoft.com/office/powerpoint/2010/main" val="1287439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Timeline&#10;&#10;Description automatically generated">
            <a:extLst>
              <a:ext uri="{FF2B5EF4-FFF2-40B4-BE49-F238E27FC236}">
                <a16:creationId xmlns:a16="http://schemas.microsoft.com/office/drawing/2014/main" id="{6A3E1F32-25EB-D57A-2785-57F6A0735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8" name="TextBox 7">
            <a:extLst>
              <a:ext uri="{FF2B5EF4-FFF2-40B4-BE49-F238E27FC236}">
                <a16:creationId xmlns:a16="http://schemas.microsoft.com/office/drawing/2014/main" id="{16DB9AED-F3CA-55AA-77E1-19E4FA235592}"/>
              </a:ext>
            </a:extLst>
          </p:cNvPr>
          <p:cNvSpPr txBox="1"/>
          <p:nvPr/>
        </p:nvSpPr>
        <p:spPr>
          <a:xfrm>
            <a:off x="4382054" y="6159168"/>
            <a:ext cx="1778000" cy="276999"/>
          </a:xfrm>
          <a:prstGeom prst="rect">
            <a:avLst/>
          </a:prstGeom>
          <a:noFill/>
        </p:spPr>
        <p:txBody>
          <a:bodyPr wrap="square" rtlCol="0">
            <a:spAutoFit/>
          </a:bodyPr>
          <a:lstStyle/>
          <a:p>
            <a:pPr algn="ctr"/>
            <a:r>
              <a:rPr lang="en-US" sz="1200" b="1" dirty="0">
                <a:solidFill>
                  <a:srgbClr val="921F91"/>
                </a:solidFill>
                <a:highlight>
                  <a:srgbClr val="FFFF00"/>
                </a:highlight>
                <a:latin typeface="Quicksand SemiBold" pitchFamily="2" charset="0"/>
              </a:rPr>
              <a:t>Add: Survey link here</a:t>
            </a:r>
          </a:p>
        </p:txBody>
      </p:sp>
      <p:sp>
        <p:nvSpPr>
          <p:cNvPr id="9" name="TextBox 8">
            <a:extLst>
              <a:ext uri="{FF2B5EF4-FFF2-40B4-BE49-F238E27FC236}">
                <a16:creationId xmlns:a16="http://schemas.microsoft.com/office/drawing/2014/main" id="{20170DCB-174B-D9BB-F62C-E0684CB36E9F}"/>
              </a:ext>
            </a:extLst>
          </p:cNvPr>
          <p:cNvSpPr txBox="1"/>
          <p:nvPr/>
        </p:nvSpPr>
        <p:spPr>
          <a:xfrm>
            <a:off x="5422014" y="5141919"/>
            <a:ext cx="798004" cy="723275"/>
          </a:xfrm>
          <a:prstGeom prst="rect">
            <a:avLst/>
          </a:prstGeom>
          <a:noFill/>
          <a:ln>
            <a:solidFill>
              <a:schemeClr val="tx1"/>
            </a:solidFill>
          </a:ln>
        </p:spPr>
        <p:txBody>
          <a:bodyPr wrap="square" rtlCol="0">
            <a:spAutoFit/>
          </a:bodyPr>
          <a:lstStyle/>
          <a:p>
            <a:pPr algn="ctr"/>
            <a:endParaRPr lang="en-US" sz="400" b="1" dirty="0">
              <a:solidFill>
                <a:srgbClr val="921F91"/>
              </a:solidFill>
              <a:highlight>
                <a:srgbClr val="FFFF00"/>
              </a:highlight>
              <a:latin typeface="Quicksand SemiBold" pitchFamily="2" charset="0"/>
            </a:endParaRPr>
          </a:p>
          <a:p>
            <a:pPr algn="ctr"/>
            <a:r>
              <a:rPr lang="en-US" sz="1100" b="1" dirty="0">
                <a:solidFill>
                  <a:srgbClr val="921F91"/>
                </a:solidFill>
                <a:highlight>
                  <a:srgbClr val="FFFF00"/>
                </a:highlight>
                <a:latin typeface="Quicksand SemiBold" pitchFamily="2" charset="0"/>
              </a:rPr>
              <a:t>Add: QR code here</a:t>
            </a:r>
          </a:p>
          <a:p>
            <a:pPr algn="ctr"/>
            <a:endParaRPr lang="en-US" sz="400" b="1" dirty="0">
              <a:solidFill>
                <a:srgbClr val="921F91"/>
              </a:solidFill>
              <a:highlight>
                <a:srgbClr val="FFFF00"/>
              </a:highlight>
              <a:latin typeface="Quicksand SemiBold" pitchFamily="2" charset="0"/>
            </a:endParaRPr>
          </a:p>
        </p:txBody>
      </p:sp>
      <p:sp>
        <p:nvSpPr>
          <p:cNvPr id="11" name="TextBox 10">
            <a:extLst>
              <a:ext uri="{FF2B5EF4-FFF2-40B4-BE49-F238E27FC236}">
                <a16:creationId xmlns:a16="http://schemas.microsoft.com/office/drawing/2014/main" id="{A390B193-8B8B-BFB2-C824-ED381EE6FB6E}"/>
              </a:ext>
            </a:extLst>
          </p:cNvPr>
          <p:cNvSpPr txBox="1"/>
          <p:nvPr/>
        </p:nvSpPr>
        <p:spPr>
          <a:xfrm>
            <a:off x="4430089" y="2664479"/>
            <a:ext cx="1789929" cy="1107996"/>
          </a:xfrm>
          <a:prstGeom prst="rect">
            <a:avLst/>
          </a:prstGeom>
          <a:noFill/>
          <a:ln>
            <a:noFill/>
          </a:ln>
        </p:spPr>
        <p:txBody>
          <a:bodyPr wrap="square" rtlCol="0">
            <a:spAutoFit/>
          </a:bodyPr>
          <a:lstStyle/>
          <a:p>
            <a:pPr algn="ctr"/>
            <a:r>
              <a:rPr lang="en-US" sz="1100" b="1" dirty="0">
                <a:solidFill>
                  <a:srgbClr val="921F91"/>
                </a:solidFill>
                <a:highlight>
                  <a:srgbClr val="FFFF00"/>
                </a:highlight>
                <a:latin typeface="Quicksand SemiBold" pitchFamily="2" charset="0"/>
              </a:rPr>
              <a:t>Add:  </a:t>
            </a:r>
          </a:p>
          <a:p>
            <a:pPr algn="ctr"/>
            <a:r>
              <a:rPr lang="en-US" sz="1100" b="1" dirty="0">
                <a:solidFill>
                  <a:srgbClr val="921F91"/>
                </a:solidFill>
                <a:highlight>
                  <a:srgbClr val="FFFF00"/>
                </a:highlight>
                <a:latin typeface="Quicksand SemiBold" pitchFamily="2" charset="0"/>
              </a:rPr>
              <a:t>School nurse’s name </a:t>
            </a:r>
          </a:p>
          <a:p>
            <a:pPr algn="ctr"/>
            <a:endParaRPr lang="en-US" sz="1100" b="1" dirty="0">
              <a:solidFill>
                <a:srgbClr val="921F91"/>
              </a:solidFill>
              <a:highlight>
                <a:srgbClr val="FFFF00"/>
              </a:highlight>
              <a:latin typeface="Quicksand SemiBold" pitchFamily="2" charset="0"/>
            </a:endParaRPr>
          </a:p>
          <a:p>
            <a:pPr algn="ctr"/>
            <a:r>
              <a:rPr lang="en-US" sz="1100" b="1" dirty="0">
                <a:solidFill>
                  <a:srgbClr val="921F91"/>
                </a:solidFill>
                <a:highlight>
                  <a:srgbClr val="FFFF00"/>
                </a:highlight>
                <a:latin typeface="Quicksand SemiBold" pitchFamily="2" charset="0"/>
              </a:rPr>
              <a:t>Contact info</a:t>
            </a:r>
          </a:p>
          <a:p>
            <a:pPr algn="ctr"/>
            <a:endParaRPr lang="en-US" sz="1100" b="1" dirty="0">
              <a:solidFill>
                <a:srgbClr val="921F91"/>
              </a:solidFill>
              <a:highlight>
                <a:srgbClr val="FFFF00"/>
              </a:highlight>
              <a:latin typeface="Quicksand SemiBold" pitchFamily="2" charset="0"/>
            </a:endParaRPr>
          </a:p>
          <a:p>
            <a:pPr algn="ctr"/>
            <a:r>
              <a:rPr lang="en-US" sz="1100" b="1" dirty="0">
                <a:solidFill>
                  <a:srgbClr val="921F91"/>
                </a:solidFill>
                <a:highlight>
                  <a:srgbClr val="FFFF00"/>
                </a:highlight>
                <a:latin typeface="Quicksand SemiBold" pitchFamily="2" charset="0"/>
              </a:rPr>
              <a:t>Slogan or quote</a:t>
            </a:r>
          </a:p>
        </p:txBody>
      </p:sp>
      <p:sp>
        <p:nvSpPr>
          <p:cNvPr id="12" name="TextBox 11">
            <a:extLst>
              <a:ext uri="{FF2B5EF4-FFF2-40B4-BE49-F238E27FC236}">
                <a16:creationId xmlns:a16="http://schemas.microsoft.com/office/drawing/2014/main" id="{0C8B940D-19FF-B2F4-30F4-75798EA73BF2}"/>
              </a:ext>
            </a:extLst>
          </p:cNvPr>
          <p:cNvSpPr txBox="1"/>
          <p:nvPr/>
        </p:nvSpPr>
        <p:spPr>
          <a:xfrm>
            <a:off x="4169794" y="112908"/>
            <a:ext cx="1789929" cy="276999"/>
          </a:xfrm>
          <a:prstGeom prst="rect">
            <a:avLst/>
          </a:prstGeom>
          <a:noFill/>
          <a:ln>
            <a:noFill/>
          </a:ln>
        </p:spPr>
        <p:txBody>
          <a:bodyPr wrap="square" rtlCol="0">
            <a:spAutoFit/>
          </a:bodyPr>
          <a:lstStyle/>
          <a:p>
            <a:pPr algn="ctr"/>
            <a:r>
              <a:rPr lang="en-US" sz="1200" b="1" dirty="0">
                <a:solidFill>
                  <a:schemeClr val="bg1"/>
                </a:solidFill>
                <a:highlight>
                  <a:srgbClr val="FFFF00"/>
                </a:highlight>
                <a:latin typeface="Quicksand SemiBold" pitchFamily="2" charset="0"/>
              </a:rPr>
              <a:t>  </a:t>
            </a:r>
            <a:r>
              <a:rPr lang="en-US" sz="1200" b="1" dirty="0">
                <a:solidFill>
                  <a:schemeClr val="bg1"/>
                </a:solidFill>
                <a:highlight>
                  <a:srgbClr val="808080"/>
                </a:highlight>
                <a:latin typeface="Quicksand SemiBold" pitchFamily="2" charset="0"/>
              </a:rPr>
              <a:t>Add: School name</a:t>
            </a:r>
            <a:r>
              <a:rPr lang="en-US" sz="1200" b="1" dirty="0">
                <a:solidFill>
                  <a:schemeClr val="bg1"/>
                </a:solidFill>
                <a:highlight>
                  <a:srgbClr val="FFFF00"/>
                </a:highlight>
                <a:latin typeface="Quicksand SemiBold" pitchFamily="2" charset="0"/>
              </a:rPr>
              <a:t> .</a:t>
            </a:r>
          </a:p>
        </p:txBody>
      </p:sp>
      <p:sp>
        <p:nvSpPr>
          <p:cNvPr id="14" name="TextBox 13">
            <a:extLst>
              <a:ext uri="{FF2B5EF4-FFF2-40B4-BE49-F238E27FC236}">
                <a16:creationId xmlns:a16="http://schemas.microsoft.com/office/drawing/2014/main" id="{52477A5B-6A32-81FC-9483-86FC4169E281}"/>
              </a:ext>
            </a:extLst>
          </p:cNvPr>
          <p:cNvSpPr txBox="1"/>
          <p:nvPr/>
        </p:nvSpPr>
        <p:spPr>
          <a:xfrm>
            <a:off x="5679385" y="8326063"/>
            <a:ext cx="961338" cy="600164"/>
          </a:xfrm>
          <a:prstGeom prst="rect">
            <a:avLst/>
          </a:prstGeom>
          <a:noFill/>
          <a:ln>
            <a:solidFill>
              <a:schemeClr val="tx1"/>
            </a:solidFill>
          </a:ln>
        </p:spPr>
        <p:txBody>
          <a:bodyPr wrap="square" rtlCol="0">
            <a:spAutoFit/>
          </a:bodyPr>
          <a:lstStyle/>
          <a:p>
            <a:pPr algn="ctr"/>
            <a:r>
              <a:rPr lang="en-US" sz="1100" b="1" dirty="0">
                <a:solidFill>
                  <a:srgbClr val="921F91"/>
                </a:solidFill>
                <a:highlight>
                  <a:srgbClr val="FFFF00"/>
                </a:highlight>
                <a:latin typeface="Quicksand SemiBold" pitchFamily="2" charset="0"/>
              </a:rPr>
              <a:t>Add: School (district) logo here</a:t>
            </a:r>
          </a:p>
        </p:txBody>
      </p:sp>
      <p:grpSp>
        <p:nvGrpSpPr>
          <p:cNvPr id="26" name="Group 25">
            <a:extLst>
              <a:ext uri="{FF2B5EF4-FFF2-40B4-BE49-F238E27FC236}">
                <a16:creationId xmlns:a16="http://schemas.microsoft.com/office/drawing/2014/main" id="{088FE8D3-60DC-C3A1-A5DD-E07791CE2D79}"/>
              </a:ext>
            </a:extLst>
          </p:cNvPr>
          <p:cNvGrpSpPr/>
          <p:nvPr/>
        </p:nvGrpSpPr>
        <p:grpSpPr>
          <a:xfrm>
            <a:off x="3429000" y="2719396"/>
            <a:ext cx="953054" cy="1005840"/>
            <a:chOff x="3429308" y="2750555"/>
            <a:chExt cx="1014918" cy="1005840"/>
          </a:xfrm>
        </p:grpSpPr>
        <p:sp>
          <p:nvSpPr>
            <p:cNvPr id="15" name="Rectangle 14">
              <a:extLst>
                <a:ext uri="{FF2B5EF4-FFF2-40B4-BE49-F238E27FC236}">
                  <a16:creationId xmlns:a16="http://schemas.microsoft.com/office/drawing/2014/main" id="{222C01FF-CF61-66D9-84CA-43F38047B226}"/>
                </a:ext>
              </a:extLst>
            </p:cNvPr>
            <p:cNvSpPr/>
            <p:nvPr/>
          </p:nvSpPr>
          <p:spPr>
            <a:xfrm>
              <a:off x="3438386" y="2750555"/>
              <a:ext cx="1005840" cy="100584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rgbClr val="921F91"/>
                </a:solidFill>
                <a:highlight>
                  <a:srgbClr val="FFFF00"/>
                </a:highlight>
                <a:latin typeface="Quicksand SemiBold" pitchFamily="2" charset="0"/>
              </a:endParaRPr>
            </a:p>
          </p:txBody>
        </p:sp>
        <p:sp>
          <p:nvSpPr>
            <p:cNvPr id="17" name="TextBox 16">
              <a:extLst>
                <a:ext uri="{FF2B5EF4-FFF2-40B4-BE49-F238E27FC236}">
                  <a16:creationId xmlns:a16="http://schemas.microsoft.com/office/drawing/2014/main" id="{92769E22-2D43-D18D-BA38-80884430C0D4}"/>
                </a:ext>
              </a:extLst>
            </p:cNvPr>
            <p:cNvSpPr txBox="1"/>
            <p:nvPr/>
          </p:nvSpPr>
          <p:spPr>
            <a:xfrm>
              <a:off x="3429308" y="2886591"/>
              <a:ext cx="1005840" cy="769441"/>
            </a:xfrm>
            <a:prstGeom prst="rect">
              <a:avLst/>
            </a:prstGeom>
            <a:noFill/>
          </p:spPr>
          <p:txBody>
            <a:bodyPr wrap="square">
              <a:spAutoFit/>
            </a:bodyPr>
            <a:lstStyle/>
            <a:p>
              <a:pPr algn="ctr"/>
              <a:r>
                <a:rPr lang="en-US" sz="1100" b="1" dirty="0">
                  <a:solidFill>
                    <a:srgbClr val="921F91"/>
                  </a:solidFill>
                  <a:highlight>
                    <a:srgbClr val="FFFF00"/>
                  </a:highlight>
                  <a:latin typeface="Quicksand SemiBold" pitchFamily="2" charset="0"/>
                </a:rPr>
                <a:t>Add: Picture of school nurse here</a:t>
              </a:r>
            </a:p>
          </p:txBody>
        </p:sp>
      </p:grpSp>
    </p:spTree>
    <p:extLst>
      <p:ext uri="{BB962C8B-B14F-4D97-AF65-F5344CB8AC3E}">
        <p14:creationId xmlns:p14="http://schemas.microsoft.com/office/powerpoint/2010/main" val="2136552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0B98E6-5BB2-BAC1-6020-08C55DE7EC5D}"/>
              </a:ext>
            </a:extLst>
          </p:cNvPr>
          <p:cNvSpPr txBox="1"/>
          <p:nvPr/>
        </p:nvSpPr>
        <p:spPr>
          <a:xfrm>
            <a:off x="458579" y="350670"/>
            <a:ext cx="5953751" cy="1168397"/>
          </a:xfrm>
          <a:prstGeom prst="rect">
            <a:avLst/>
          </a:prstGeom>
          <a:noFill/>
        </p:spPr>
        <p:txBody>
          <a:bodyPr wrap="square">
            <a:spAutoFit/>
          </a:bodyPr>
          <a:lstStyle/>
          <a:p>
            <a:pPr marL="0" marR="0" algn="ctr">
              <a:lnSpc>
                <a:spcPct val="107000"/>
              </a:lnSpc>
              <a:spcBef>
                <a:spcPts val="0"/>
              </a:spcBef>
              <a:spcAft>
                <a:spcPts val="800"/>
              </a:spcAft>
            </a:pPr>
            <a:r>
              <a:rPr lang="en-US"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Vaccination Resource List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Please see below a list of providers in your area who vaccinate middle schoolers. Vaccines for Children is a program designed to provide vaccines to children who qualify at no charge. The information listed below is subject to change, so please call the provider’s office if you have questions.</a:t>
            </a:r>
            <a:endParaRPr lang="en-US" sz="1100" dirty="0"/>
          </a:p>
        </p:txBody>
      </p:sp>
      <p:graphicFrame>
        <p:nvGraphicFramePr>
          <p:cNvPr id="6" name="Table 5">
            <a:extLst>
              <a:ext uri="{FF2B5EF4-FFF2-40B4-BE49-F238E27FC236}">
                <a16:creationId xmlns:a16="http://schemas.microsoft.com/office/drawing/2014/main" id="{2E5F36ED-0089-067D-7195-11151F9A0676}"/>
              </a:ext>
            </a:extLst>
          </p:cNvPr>
          <p:cNvGraphicFramePr>
            <a:graphicFrameLocks noGrp="1"/>
          </p:cNvGraphicFramePr>
          <p:nvPr/>
        </p:nvGraphicFramePr>
        <p:xfrm>
          <a:off x="471487" y="1872497"/>
          <a:ext cx="5940844" cy="3594330"/>
        </p:xfrm>
        <a:graphic>
          <a:graphicData uri="http://schemas.openxmlformats.org/drawingml/2006/table">
            <a:tbl>
              <a:tblPr firstRow="1" firstCol="1" bandRow="1">
                <a:tableStyleId>{C083E6E3-FA7D-4D7B-A595-EF9225AFEA82}</a:tableStyleId>
              </a:tblPr>
              <a:tblGrid>
                <a:gridCol w="950913">
                  <a:extLst>
                    <a:ext uri="{9D8B030D-6E8A-4147-A177-3AD203B41FA5}">
                      <a16:colId xmlns:a16="http://schemas.microsoft.com/office/drawing/2014/main" val="973638802"/>
                    </a:ext>
                  </a:extLst>
                </a:gridCol>
                <a:gridCol w="702733">
                  <a:extLst>
                    <a:ext uri="{9D8B030D-6E8A-4147-A177-3AD203B41FA5}">
                      <a16:colId xmlns:a16="http://schemas.microsoft.com/office/drawing/2014/main" val="562383876"/>
                    </a:ext>
                  </a:extLst>
                </a:gridCol>
                <a:gridCol w="965200">
                  <a:extLst>
                    <a:ext uri="{9D8B030D-6E8A-4147-A177-3AD203B41FA5}">
                      <a16:colId xmlns:a16="http://schemas.microsoft.com/office/drawing/2014/main" val="1711953755"/>
                    </a:ext>
                  </a:extLst>
                </a:gridCol>
                <a:gridCol w="1016000">
                  <a:extLst>
                    <a:ext uri="{9D8B030D-6E8A-4147-A177-3AD203B41FA5}">
                      <a16:colId xmlns:a16="http://schemas.microsoft.com/office/drawing/2014/main" val="665638041"/>
                    </a:ext>
                  </a:extLst>
                </a:gridCol>
                <a:gridCol w="1422400">
                  <a:extLst>
                    <a:ext uri="{9D8B030D-6E8A-4147-A177-3AD203B41FA5}">
                      <a16:colId xmlns:a16="http://schemas.microsoft.com/office/drawing/2014/main" val="2711461387"/>
                    </a:ext>
                  </a:extLst>
                </a:gridCol>
                <a:gridCol w="883598">
                  <a:extLst>
                    <a:ext uri="{9D8B030D-6E8A-4147-A177-3AD203B41FA5}">
                      <a16:colId xmlns:a16="http://schemas.microsoft.com/office/drawing/2014/main" val="3816813575"/>
                    </a:ext>
                  </a:extLst>
                </a:gridCol>
              </a:tblGrid>
              <a:tr h="857250">
                <a:tc>
                  <a:txBody>
                    <a:bodyPr/>
                    <a:lstStyle/>
                    <a:p>
                      <a:pPr marL="0" marR="0">
                        <a:lnSpc>
                          <a:spcPct val="107000"/>
                        </a:lnSpc>
                        <a:spcBef>
                          <a:spcPts val="0"/>
                        </a:spcBef>
                        <a:spcAft>
                          <a:spcPts val="0"/>
                        </a:spcAft>
                      </a:pPr>
                      <a:r>
                        <a:rPr lang="en-US" sz="1100" dirty="0">
                          <a:effectLst/>
                        </a:rPr>
                        <a:t>Practice and providers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tc>
                <a:tc>
                  <a:txBody>
                    <a:bodyPr/>
                    <a:lstStyle/>
                    <a:p>
                      <a:pPr marL="0" marR="0">
                        <a:lnSpc>
                          <a:spcPct val="107000"/>
                        </a:lnSpc>
                        <a:spcBef>
                          <a:spcPts val="0"/>
                        </a:spcBef>
                        <a:spcAft>
                          <a:spcPts val="0"/>
                        </a:spcAft>
                      </a:pPr>
                      <a:r>
                        <a:rPr lang="en-US" sz="1100" dirty="0">
                          <a:effectLst/>
                        </a:rPr>
                        <a:t>Address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tc>
                <a:tc>
                  <a:txBody>
                    <a:bodyPr/>
                    <a:lstStyle/>
                    <a:p>
                      <a:pPr marL="0" marR="0">
                        <a:lnSpc>
                          <a:spcPct val="107000"/>
                        </a:lnSpc>
                        <a:spcBef>
                          <a:spcPts val="0"/>
                        </a:spcBef>
                        <a:spcAft>
                          <a:spcPts val="0"/>
                        </a:spcAft>
                      </a:pPr>
                      <a:r>
                        <a:rPr lang="en-US" sz="1100" dirty="0">
                          <a:effectLst/>
                        </a:rPr>
                        <a:t>Phone and website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tc>
                <a:tc>
                  <a:txBody>
                    <a:bodyPr/>
                    <a:lstStyle/>
                    <a:p>
                      <a:pPr marL="0" marR="0">
                        <a:lnSpc>
                          <a:spcPct val="107000"/>
                        </a:lnSpc>
                        <a:spcBef>
                          <a:spcPts val="0"/>
                        </a:spcBef>
                        <a:spcAft>
                          <a:spcPts val="0"/>
                        </a:spcAft>
                      </a:pPr>
                      <a:r>
                        <a:rPr lang="en-US" sz="1100">
                          <a:effectLst/>
                        </a:rPr>
                        <a:t>Accepting new patients*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tc>
                <a:tc>
                  <a:txBody>
                    <a:bodyPr/>
                    <a:lstStyle/>
                    <a:p>
                      <a:pPr marL="0" marR="0">
                        <a:lnSpc>
                          <a:spcPct val="107000"/>
                        </a:lnSpc>
                        <a:spcBef>
                          <a:spcPts val="0"/>
                        </a:spcBef>
                        <a:spcAft>
                          <a:spcPts val="0"/>
                        </a:spcAft>
                      </a:pPr>
                      <a:r>
                        <a:rPr lang="en-US" sz="1100">
                          <a:effectLst/>
                        </a:rPr>
                        <a:t>Member of Vaccines for Children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tc>
                <a:tc>
                  <a:txBody>
                    <a:bodyPr/>
                    <a:lstStyle/>
                    <a:p>
                      <a:pPr marL="0" marR="0">
                        <a:lnSpc>
                          <a:spcPct val="107000"/>
                        </a:lnSpc>
                        <a:spcBef>
                          <a:spcPts val="0"/>
                        </a:spcBef>
                        <a:spcAft>
                          <a:spcPts val="0"/>
                        </a:spcAft>
                      </a:pPr>
                      <a:r>
                        <a:rPr lang="en-US" sz="1100">
                          <a:effectLst/>
                        </a:rPr>
                        <a:t>Accepted insurances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tc>
                <a:extLst>
                  <a:ext uri="{0D108BD9-81ED-4DB2-BD59-A6C34878D82A}">
                    <a16:rowId xmlns:a16="http://schemas.microsoft.com/office/drawing/2014/main" val="2163816352"/>
                  </a:ext>
                </a:extLst>
              </a:tr>
              <a:tr h="684270">
                <a:tc gridSpan="6">
                  <a:txBody>
                    <a:bodyPr/>
                    <a:lstStyle/>
                    <a:p>
                      <a:pPr marL="0" marR="0">
                        <a:lnSpc>
                          <a:spcPct val="107000"/>
                        </a:lnSpc>
                        <a:spcBef>
                          <a:spcPts val="300"/>
                        </a:spcBef>
                        <a:spcAft>
                          <a:spcPts val="300"/>
                        </a:spcAft>
                      </a:pPr>
                      <a:r>
                        <a:rPr lang="en-US" sz="1100" b="0" i="0" u="none" strike="noStrike" dirty="0">
                          <a:solidFill>
                            <a:schemeClr val="tx1"/>
                          </a:solidFill>
                          <a:effectLst/>
                          <a:highlight>
                            <a:srgbClr val="FFFF00"/>
                          </a:highlight>
                          <a:latin typeface="+mn-lt"/>
                        </a:rPr>
                        <a:t>[Add: Contact information of local vaccination providers including pediatricians, family medicine and immediate care offices]</a:t>
                      </a:r>
                      <a:endParaRPr lang="en-US" sz="1100" b="0" dirty="0">
                        <a:solidFill>
                          <a:schemeClr val="tx1"/>
                        </a:solidFill>
                        <a:effectLst/>
                        <a:highlight>
                          <a:srgbClr val="FFFF00"/>
                        </a:highlight>
                        <a:latin typeface="+mn-lt"/>
                        <a:ea typeface="Calibri" panose="020F0502020204030204" pitchFamily="34" charset="0"/>
                        <a:cs typeface="Times New Roman" panose="02020603050405020304" pitchFamily="18" charset="0"/>
                      </a:endParaRPr>
                    </a:p>
                  </a:txBody>
                  <a:tcPr marL="66131" marR="66131" marT="0" marB="0" anchor="ctr">
                    <a:lnB w="12700" cap="flat" cmpd="sng" algn="ctr">
                      <a:solidFill>
                        <a:schemeClr val="bg2">
                          <a:lumMod val="90000"/>
                        </a:schemeClr>
                      </a:solidFill>
                      <a:prstDash val="solid"/>
                      <a:round/>
                      <a:headEnd type="none" w="med" len="med"/>
                      <a:tailEnd type="none" w="med" len="med"/>
                    </a:lnB>
                    <a:noFill/>
                  </a:tcPr>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B w="12700" cap="flat" cmpd="sng" algn="ctr">
                      <a:solidFill>
                        <a:schemeClr val="bg2">
                          <a:lumMod val="90000"/>
                        </a:schemeClr>
                      </a:solidFill>
                      <a:prstDash val="solid"/>
                      <a:round/>
                      <a:headEnd type="none" w="med" len="med"/>
                      <a:tailEnd type="none" w="med" len="med"/>
                    </a:lnB>
                    <a:noFill/>
                  </a:tcPr>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B w="12700" cap="flat" cmpd="sng" algn="ctr">
                      <a:solidFill>
                        <a:schemeClr val="bg2">
                          <a:lumMod val="90000"/>
                        </a:schemeClr>
                      </a:solidFill>
                      <a:prstDash val="solid"/>
                      <a:round/>
                      <a:headEnd type="none" w="med" len="med"/>
                      <a:tailEnd type="none" w="med" len="med"/>
                    </a:lnB>
                    <a:noFill/>
                  </a:tcPr>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B w="12700" cap="flat" cmpd="sng" algn="ctr">
                      <a:solidFill>
                        <a:schemeClr val="bg2">
                          <a:lumMod val="90000"/>
                        </a:schemeClr>
                      </a:solidFill>
                      <a:prstDash val="solid"/>
                      <a:round/>
                      <a:headEnd type="none" w="med" len="med"/>
                      <a:tailEnd type="none" w="med" len="med"/>
                    </a:lnB>
                    <a:noFill/>
                  </a:tcPr>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B w="12700" cap="flat" cmpd="sng" algn="ctr">
                      <a:solidFill>
                        <a:schemeClr val="bg2">
                          <a:lumMod val="90000"/>
                        </a:schemeClr>
                      </a:solidFill>
                      <a:prstDash val="solid"/>
                      <a:round/>
                      <a:headEnd type="none" w="med" len="med"/>
                      <a:tailEnd type="none" w="med" len="med"/>
                    </a:lnB>
                    <a:noFill/>
                  </a:tcPr>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2407200133"/>
                  </a:ext>
                </a:extLst>
              </a:tr>
              <a:tr h="684270">
                <a:tc>
                  <a:txBody>
                    <a:bodyPr/>
                    <a:lstStyle/>
                    <a:p>
                      <a:pPr marL="0" marR="0">
                        <a:lnSpc>
                          <a:spcPct val="107000"/>
                        </a:lnSpc>
                        <a:spcBef>
                          <a:spcPts val="0"/>
                        </a:spcBef>
                        <a:spcAft>
                          <a:spcPts val="3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710405163"/>
                  </a:ext>
                </a:extLst>
              </a:tr>
              <a:tr h="684270">
                <a:tc>
                  <a:txBody>
                    <a:bodyPr/>
                    <a:lstStyle/>
                    <a:p>
                      <a:pPr marL="0" marR="0">
                        <a:lnSpc>
                          <a:spcPct val="107000"/>
                        </a:lnSpc>
                        <a:spcBef>
                          <a:spcPts val="0"/>
                        </a:spcBef>
                        <a:spcAft>
                          <a:spcPts val="3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3997902922"/>
                  </a:ext>
                </a:extLst>
              </a:tr>
              <a:tr h="684270">
                <a:tc>
                  <a:txBody>
                    <a:bodyPr/>
                    <a:lstStyle/>
                    <a:p>
                      <a:pPr marL="0" marR="0">
                        <a:lnSpc>
                          <a:spcPct val="107000"/>
                        </a:lnSpc>
                        <a:spcBef>
                          <a:spcPts val="0"/>
                        </a:spcBef>
                        <a:spcAft>
                          <a:spcPts val="3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T w="12700" cap="flat" cmpd="sng" algn="ctr">
                      <a:solidFill>
                        <a:schemeClr val="bg2">
                          <a:lumMod val="90000"/>
                        </a:schemeClr>
                      </a:solidFill>
                      <a:prstDash val="solid"/>
                      <a:round/>
                      <a:headEnd type="none" w="med" len="med"/>
                      <a:tailEnd type="none" w="med" len="med"/>
                    </a:lnT>
                    <a:noFill/>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T w="12700" cap="flat" cmpd="sng" algn="ctr">
                      <a:solidFill>
                        <a:schemeClr val="bg2">
                          <a:lumMod val="90000"/>
                        </a:schemeClr>
                      </a:solidFill>
                      <a:prstDash val="solid"/>
                      <a:round/>
                      <a:headEnd type="none" w="med" len="med"/>
                      <a:tailEnd type="none" w="med" len="med"/>
                    </a:lnT>
                    <a:noFill/>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T w="12700" cap="flat" cmpd="sng" algn="ctr">
                      <a:solidFill>
                        <a:schemeClr val="bg2">
                          <a:lumMod val="90000"/>
                        </a:schemeClr>
                      </a:solidFill>
                      <a:prstDash val="solid"/>
                      <a:round/>
                      <a:headEnd type="none" w="med" len="med"/>
                      <a:tailEnd type="none" w="med" len="med"/>
                    </a:lnT>
                    <a:noFill/>
                  </a:tcPr>
                </a:tc>
                <a:tc>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T w="12700" cap="flat" cmpd="sng" algn="ctr">
                      <a:solidFill>
                        <a:schemeClr val="bg2">
                          <a:lumMod val="90000"/>
                        </a:schemeClr>
                      </a:solidFill>
                      <a:prstDash val="solid"/>
                      <a:round/>
                      <a:headEnd type="none" w="med" len="med"/>
                      <a:tailEnd type="none" w="med" len="med"/>
                    </a:lnT>
                    <a:noFill/>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T w="12700" cap="flat" cmpd="sng" algn="ctr">
                      <a:solidFill>
                        <a:schemeClr val="bg2">
                          <a:lumMod val="90000"/>
                        </a:schemeClr>
                      </a:solidFill>
                      <a:prstDash val="solid"/>
                      <a:round/>
                      <a:headEnd type="none" w="med" len="med"/>
                      <a:tailEnd type="none" w="med" len="med"/>
                    </a:lnT>
                    <a:noFill/>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lnT w="12700" cap="flat" cmpd="sng" algn="ctr">
                      <a:solidFill>
                        <a:schemeClr val="bg2">
                          <a:lumMod val="90000"/>
                        </a:schemeClr>
                      </a:solidFill>
                      <a:prstDash val="solid"/>
                      <a:round/>
                      <a:headEnd type="none" w="med" len="med"/>
                      <a:tailEnd type="none" w="med" len="med"/>
                    </a:lnT>
                    <a:noFill/>
                  </a:tcPr>
                </a:tc>
                <a:extLst>
                  <a:ext uri="{0D108BD9-81ED-4DB2-BD59-A6C34878D82A}">
                    <a16:rowId xmlns:a16="http://schemas.microsoft.com/office/drawing/2014/main" val="1046482725"/>
                  </a:ext>
                </a:extLst>
              </a:tr>
            </a:tbl>
          </a:graphicData>
        </a:graphic>
      </p:graphicFrame>
      <p:sp>
        <p:nvSpPr>
          <p:cNvPr id="7" name="TextBox 6">
            <a:extLst>
              <a:ext uri="{FF2B5EF4-FFF2-40B4-BE49-F238E27FC236}">
                <a16:creationId xmlns:a16="http://schemas.microsoft.com/office/drawing/2014/main" id="{1F4869ED-B4C3-E4E3-8CA0-744913A28C51}"/>
              </a:ext>
            </a:extLst>
          </p:cNvPr>
          <p:cNvSpPr txBox="1"/>
          <p:nvPr/>
        </p:nvSpPr>
        <p:spPr>
          <a:xfrm>
            <a:off x="386402" y="5465289"/>
            <a:ext cx="6025928" cy="249684"/>
          </a:xfrm>
          <a:prstGeom prst="rect">
            <a:avLst/>
          </a:prstGeom>
          <a:noFill/>
        </p:spPr>
        <p:txBody>
          <a:bodyPr wrap="square">
            <a:spAutoFit/>
          </a:bodyPr>
          <a:lstStyle/>
          <a:p>
            <a:pPr marL="0" marR="0">
              <a:lnSpc>
                <a:spcPct val="107000"/>
              </a:lnSpc>
              <a:spcBef>
                <a:spcPts val="0"/>
              </a:spcBef>
              <a:spcAft>
                <a:spcPts val="800"/>
              </a:spcAft>
            </a:pPr>
            <a:r>
              <a:rPr lang="en-US"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Information collected as of </a:t>
            </a:r>
            <a:r>
              <a:rPr lang="en-US" sz="10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MONTH YEAR</a:t>
            </a: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Please check with your doctor’s office as it may change over time</a:t>
            </a:r>
            <a:endParaRPr lang="en-US" sz="600" dirty="0"/>
          </a:p>
        </p:txBody>
      </p:sp>
      <p:sp>
        <p:nvSpPr>
          <p:cNvPr id="8" name="TextBox 7">
            <a:extLst>
              <a:ext uri="{FF2B5EF4-FFF2-40B4-BE49-F238E27FC236}">
                <a16:creationId xmlns:a16="http://schemas.microsoft.com/office/drawing/2014/main" id="{98DF7E6E-BA50-6C57-3463-FDB0B86FB4B8}"/>
              </a:ext>
            </a:extLst>
          </p:cNvPr>
          <p:cNvSpPr txBox="1"/>
          <p:nvPr/>
        </p:nvSpPr>
        <p:spPr>
          <a:xfrm>
            <a:off x="450200" y="1586333"/>
            <a:ext cx="5620697" cy="281231"/>
          </a:xfrm>
          <a:prstGeom prst="rect">
            <a:avLst/>
          </a:prstGeom>
          <a:noFill/>
        </p:spPr>
        <p:txBody>
          <a:bodyPr wrap="square">
            <a:spAutoFit/>
          </a:bodyPr>
          <a:lstStyle/>
          <a:p>
            <a:pPr marL="0" marR="0">
              <a:lnSpc>
                <a:spcPct val="107000"/>
              </a:lnSpc>
              <a:spcBef>
                <a:spcPts val="0"/>
              </a:spcBef>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PEDIATRICIAN AND FAMILY MEDICINE PARCTICES</a:t>
            </a:r>
            <a:endParaRPr lang="en-US" sz="900" dirty="0"/>
          </a:p>
        </p:txBody>
      </p:sp>
      <p:graphicFrame>
        <p:nvGraphicFramePr>
          <p:cNvPr id="9" name="Table 8">
            <a:extLst>
              <a:ext uri="{FF2B5EF4-FFF2-40B4-BE49-F238E27FC236}">
                <a16:creationId xmlns:a16="http://schemas.microsoft.com/office/drawing/2014/main" id="{121F4E8B-259C-B3DF-1D83-22EDE472860F}"/>
              </a:ext>
            </a:extLst>
          </p:cNvPr>
          <p:cNvGraphicFramePr>
            <a:graphicFrameLocks noGrp="1"/>
          </p:cNvGraphicFramePr>
          <p:nvPr/>
        </p:nvGraphicFramePr>
        <p:xfrm>
          <a:off x="458578" y="6469476"/>
          <a:ext cx="5953753" cy="1541520"/>
        </p:xfrm>
        <a:graphic>
          <a:graphicData uri="http://schemas.openxmlformats.org/drawingml/2006/table">
            <a:tbl>
              <a:tblPr firstRow="1" firstCol="1" bandRow="1">
                <a:tableStyleId>{C083E6E3-FA7D-4D7B-A595-EF9225AFEA82}</a:tableStyleId>
              </a:tblPr>
              <a:tblGrid>
                <a:gridCol w="862222">
                  <a:extLst>
                    <a:ext uri="{9D8B030D-6E8A-4147-A177-3AD203B41FA5}">
                      <a16:colId xmlns:a16="http://schemas.microsoft.com/office/drawing/2014/main" val="562383876"/>
                    </a:ext>
                  </a:extLst>
                </a:gridCol>
                <a:gridCol w="1422400">
                  <a:extLst>
                    <a:ext uri="{9D8B030D-6E8A-4147-A177-3AD203B41FA5}">
                      <a16:colId xmlns:a16="http://schemas.microsoft.com/office/drawing/2014/main" val="3677362247"/>
                    </a:ext>
                  </a:extLst>
                </a:gridCol>
                <a:gridCol w="2116668">
                  <a:extLst>
                    <a:ext uri="{9D8B030D-6E8A-4147-A177-3AD203B41FA5}">
                      <a16:colId xmlns:a16="http://schemas.microsoft.com/office/drawing/2014/main" val="966156234"/>
                    </a:ext>
                  </a:extLst>
                </a:gridCol>
                <a:gridCol w="1552463">
                  <a:extLst>
                    <a:ext uri="{9D8B030D-6E8A-4147-A177-3AD203B41FA5}">
                      <a16:colId xmlns:a16="http://schemas.microsoft.com/office/drawing/2014/main" val="75097805"/>
                    </a:ext>
                  </a:extLst>
                </a:gridCol>
              </a:tblGrid>
              <a:tr h="857250">
                <a:tc>
                  <a:txBody>
                    <a:bodyPr/>
                    <a:lstStyle/>
                    <a:p>
                      <a:pPr marL="0" marR="0">
                        <a:lnSpc>
                          <a:spcPct val="107000"/>
                        </a:lnSpc>
                        <a:spcBef>
                          <a:spcPts val="0"/>
                        </a:spcBef>
                        <a:spcAft>
                          <a:spcPts val="0"/>
                        </a:spcAft>
                      </a:pPr>
                      <a:r>
                        <a:rPr lang="en-US" sz="1100" dirty="0">
                          <a:effectLst/>
                        </a:rPr>
                        <a:t>Address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tc>
                <a:tc>
                  <a:txBody>
                    <a:bodyPr/>
                    <a:lstStyle/>
                    <a:p>
                      <a:pPr marL="0" marR="0">
                        <a:lnSpc>
                          <a:spcPct val="107000"/>
                        </a:lnSpc>
                        <a:spcBef>
                          <a:spcPts val="0"/>
                        </a:spcBef>
                        <a:spcAft>
                          <a:spcPts val="0"/>
                        </a:spcAft>
                      </a:pPr>
                      <a:r>
                        <a:rPr lang="en-US" sz="1100" dirty="0">
                          <a:effectLst/>
                        </a:rPr>
                        <a:t>Phone and website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tc>
                <a:tc>
                  <a:txBody>
                    <a:bodyPr/>
                    <a:lstStyle/>
                    <a:p>
                      <a:pPr marL="0" marR="0">
                        <a:lnSpc>
                          <a:spcPct val="107000"/>
                        </a:lnSpc>
                        <a:spcBef>
                          <a:spcPts val="0"/>
                        </a:spcBef>
                        <a:spcAft>
                          <a:spcPts val="0"/>
                        </a:spcAft>
                      </a:pPr>
                      <a:r>
                        <a:rPr lang="en-US" sz="1100" dirty="0">
                          <a:effectLst/>
                        </a:rPr>
                        <a:t>Member of Vaccines for Children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tc>
                <a:tc>
                  <a:txBody>
                    <a:bodyPr/>
                    <a:lstStyle/>
                    <a:p>
                      <a:pPr marL="0" marR="0">
                        <a:lnSpc>
                          <a:spcPct val="107000"/>
                        </a:lnSpc>
                        <a:spcBef>
                          <a:spcPts val="0"/>
                        </a:spcBef>
                        <a:spcAft>
                          <a:spcPts val="0"/>
                        </a:spcAft>
                      </a:pPr>
                      <a:r>
                        <a:rPr lang="en-US" sz="1100" dirty="0">
                          <a:effectLst/>
                        </a:rPr>
                        <a:t>Appointment required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31" marR="66131" marT="0" marB="0" anchor="ctr"/>
                </a:tc>
                <a:extLst>
                  <a:ext uri="{0D108BD9-81ED-4DB2-BD59-A6C34878D82A}">
                    <a16:rowId xmlns:a16="http://schemas.microsoft.com/office/drawing/2014/main" val="2163816352"/>
                  </a:ext>
                </a:extLst>
              </a:tr>
              <a:tr h="684270">
                <a:tc gridSpan="4">
                  <a:txBody>
                    <a:bodyPr/>
                    <a:lstStyle/>
                    <a:p>
                      <a:pPr marL="0" marR="0">
                        <a:lnSpc>
                          <a:spcPct val="107000"/>
                        </a:lnSpc>
                        <a:spcBef>
                          <a:spcPts val="300"/>
                        </a:spcBef>
                        <a:spcAft>
                          <a:spcPts val="300"/>
                        </a:spcAft>
                      </a:pPr>
                      <a:r>
                        <a:rPr lang="en-US" sz="1100" b="0" i="0" u="none" strike="noStrike" dirty="0">
                          <a:solidFill>
                            <a:schemeClr val="tx1"/>
                          </a:solidFill>
                          <a:effectLst/>
                          <a:highlight>
                            <a:srgbClr val="FFFF00"/>
                          </a:highlight>
                          <a:latin typeface="+mn-lt"/>
                        </a:rPr>
                        <a:t>[Add: Contact information county health department]</a:t>
                      </a:r>
                      <a:endParaRPr lang="en-US" sz="1100" b="0" dirty="0">
                        <a:solidFill>
                          <a:schemeClr val="tx1"/>
                        </a:solidFill>
                        <a:effectLst/>
                        <a:highlight>
                          <a:srgbClr val="FFFF00"/>
                        </a:highlight>
                        <a:latin typeface="+mn-lt"/>
                        <a:ea typeface="Calibri" panose="020F0502020204030204" pitchFamily="34" charset="0"/>
                        <a:cs typeface="Times New Roman" panose="02020603050405020304" pitchFamily="18" charset="0"/>
                      </a:endParaRPr>
                    </a:p>
                  </a:txBody>
                  <a:tcPr marL="66131" marR="66131" marT="0" marB="0" anchor="ctr">
                    <a:lnB w="12700" cap="flat" cmpd="sng" algn="ctr">
                      <a:solidFill>
                        <a:schemeClr val="bg2">
                          <a:lumMod val="9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07200133"/>
                  </a:ext>
                </a:extLst>
              </a:tr>
            </a:tbl>
          </a:graphicData>
        </a:graphic>
      </p:graphicFrame>
      <p:sp>
        <p:nvSpPr>
          <p:cNvPr id="10" name="TextBox 9">
            <a:extLst>
              <a:ext uri="{FF2B5EF4-FFF2-40B4-BE49-F238E27FC236}">
                <a16:creationId xmlns:a16="http://schemas.microsoft.com/office/drawing/2014/main" id="{68DB684F-959A-5F13-F54E-55B55D3D13A1}"/>
              </a:ext>
            </a:extLst>
          </p:cNvPr>
          <p:cNvSpPr txBox="1"/>
          <p:nvPr/>
        </p:nvSpPr>
        <p:spPr>
          <a:xfrm>
            <a:off x="450199" y="6188245"/>
            <a:ext cx="5620697" cy="281231"/>
          </a:xfrm>
          <a:prstGeom prst="rect">
            <a:avLst/>
          </a:prstGeom>
          <a:noFill/>
        </p:spPr>
        <p:txBody>
          <a:bodyPr wrap="square">
            <a:spAutoFit/>
          </a:bodyPr>
          <a:lstStyle/>
          <a:p>
            <a:pPr marL="0" marR="0">
              <a:lnSpc>
                <a:spcPct val="107000"/>
              </a:lnSpc>
              <a:spcBef>
                <a:spcPts val="0"/>
              </a:spcBef>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COUNTY PUBLIC HEALTH DEPARTMENT</a:t>
            </a:r>
            <a:endParaRPr lang="en-US" sz="900" dirty="0"/>
          </a:p>
        </p:txBody>
      </p:sp>
    </p:spTree>
    <p:extLst>
      <p:ext uri="{BB962C8B-B14F-4D97-AF65-F5344CB8AC3E}">
        <p14:creationId xmlns:p14="http://schemas.microsoft.com/office/powerpoint/2010/main" val="741210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5EF83FF-F71A-27D4-16D8-D3D3B466F4C2}"/>
              </a:ext>
            </a:extLst>
          </p:cNvPr>
          <p:cNvGrpSpPr/>
          <p:nvPr/>
        </p:nvGrpSpPr>
        <p:grpSpPr>
          <a:xfrm>
            <a:off x="1600200" y="0"/>
            <a:ext cx="3657600" cy="9144000"/>
            <a:chOff x="1600200" y="0"/>
            <a:chExt cx="3657600" cy="9144000"/>
          </a:xfrm>
        </p:grpSpPr>
        <p:pic>
          <p:nvPicPr>
            <p:cNvPr id="14" name="Picture 13" descr="Graphical user interface&#10;&#10;Description automatically generated">
              <a:extLst>
                <a:ext uri="{FF2B5EF4-FFF2-40B4-BE49-F238E27FC236}">
                  <a16:creationId xmlns:a16="http://schemas.microsoft.com/office/drawing/2014/main" id="{BED608A8-8DFF-F74A-A41D-45E5F4C009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0"/>
              <a:ext cx="3657600" cy="9144000"/>
            </a:xfrm>
            <a:prstGeom prst="rect">
              <a:avLst/>
            </a:prstGeom>
          </p:spPr>
        </p:pic>
        <p:sp>
          <p:nvSpPr>
            <p:cNvPr id="11" name="Rectangle 10">
              <a:hlinkClick r:id="rId3"/>
              <a:extLst>
                <a:ext uri="{FF2B5EF4-FFF2-40B4-BE49-F238E27FC236}">
                  <a16:creationId xmlns:a16="http://schemas.microsoft.com/office/drawing/2014/main" id="{F13FCE65-1245-20F7-2F2D-3722C828A348}"/>
                </a:ext>
              </a:extLst>
            </p:cNvPr>
            <p:cNvSpPr/>
            <p:nvPr/>
          </p:nvSpPr>
          <p:spPr>
            <a:xfrm>
              <a:off x="2482850" y="8839200"/>
              <a:ext cx="10414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50" b="1" dirty="0">
                  <a:solidFill>
                    <a:schemeClr val="bg1"/>
                  </a:solidFill>
                  <a:latin typeface="Quicksand SemiBold" pitchFamily="2" charset="0"/>
                  <a:hlinkClick r:id="rId4">
                    <a:extLst>
                      <a:ext uri="{A12FA001-AC4F-418D-AE19-62706E023703}">
                        <ahyp:hlinkClr xmlns:ahyp="http://schemas.microsoft.com/office/drawing/2018/hyperlinkcolor" val="tx"/>
                      </a:ext>
                    </a:extLst>
                  </a:hlinkClick>
                </a:rPr>
                <a:t>bit.ly/3tvbuPn</a:t>
              </a:r>
              <a:endParaRPr lang="en-US" sz="850" b="1" dirty="0">
                <a:solidFill>
                  <a:schemeClr val="bg1"/>
                </a:solidFill>
                <a:latin typeface="Quicksand SemiBold" pitchFamily="2" charset="0"/>
              </a:endParaRPr>
            </a:p>
          </p:txBody>
        </p:sp>
      </p:grpSp>
    </p:spTree>
    <p:extLst>
      <p:ext uri="{BB962C8B-B14F-4D97-AF65-F5344CB8AC3E}">
        <p14:creationId xmlns:p14="http://schemas.microsoft.com/office/powerpoint/2010/main" val="3462215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Graphical user interface&#10;&#10;Description automatically generated with medium confidence">
            <a:extLst>
              <a:ext uri="{FF2B5EF4-FFF2-40B4-BE49-F238E27FC236}">
                <a16:creationId xmlns:a16="http://schemas.microsoft.com/office/drawing/2014/main" id="{ACAAEF98-B65A-4930-FF6D-EA31FB4B7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0"/>
            <a:ext cx="3657600" cy="9144000"/>
          </a:xfrm>
          <a:prstGeom prst="rect">
            <a:avLst/>
          </a:prstGeom>
        </p:spPr>
      </p:pic>
      <p:sp>
        <p:nvSpPr>
          <p:cNvPr id="6" name="TextBox 5">
            <a:extLst>
              <a:ext uri="{FF2B5EF4-FFF2-40B4-BE49-F238E27FC236}">
                <a16:creationId xmlns:a16="http://schemas.microsoft.com/office/drawing/2014/main" id="{24394810-EEAA-2CD0-05E9-82814265D80A}"/>
              </a:ext>
            </a:extLst>
          </p:cNvPr>
          <p:cNvSpPr txBox="1"/>
          <p:nvPr/>
        </p:nvSpPr>
        <p:spPr>
          <a:xfrm>
            <a:off x="1898526" y="2812030"/>
            <a:ext cx="1073274" cy="646331"/>
          </a:xfrm>
          <a:prstGeom prst="rect">
            <a:avLst/>
          </a:prstGeom>
          <a:noFill/>
        </p:spPr>
        <p:txBody>
          <a:bodyPr wrap="square">
            <a:spAutoFit/>
          </a:bodyPr>
          <a:lstStyle/>
          <a:p>
            <a:pPr algn="ctr"/>
            <a:r>
              <a:rPr lang="en-US" sz="1200" b="1" dirty="0">
                <a:solidFill>
                  <a:srgbClr val="921F91"/>
                </a:solidFill>
                <a:highlight>
                  <a:srgbClr val="FFFF00"/>
                </a:highlight>
                <a:latin typeface="Quicksand SemiBold" pitchFamily="2" charset="0"/>
              </a:rPr>
              <a:t>Add: Picture of school nurse here</a:t>
            </a:r>
          </a:p>
        </p:txBody>
      </p:sp>
      <p:sp>
        <p:nvSpPr>
          <p:cNvPr id="7" name="TextBox 6">
            <a:extLst>
              <a:ext uri="{FF2B5EF4-FFF2-40B4-BE49-F238E27FC236}">
                <a16:creationId xmlns:a16="http://schemas.microsoft.com/office/drawing/2014/main" id="{AD81DD98-1CED-8B5A-C986-E08F43C6B37D}"/>
              </a:ext>
            </a:extLst>
          </p:cNvPr>
          <p:cNvSpPr txBox="1"/>
          <p:nvPr/>
        </p:nvSpPr>
        <p:spPr>
          <a:xfrm>
            <a:off x="4408023" y="8532801"/>
            <a:ext cx="945027" cy="577081"/>
          </a:xfrm>
          <a:prstGeom prst="rect">
            <a:avLst/>
          </a:prstGeom>
          <a:noFill/>
          <a:ln>
            <a:noFill/>
          </a:ln>
        </p:spPr>
        <p:txBody>
          <a:bodyPr wrap="square" rtlCol="0">
            <a:spAutoFit/>
          </a:bodyPr>
          <a:lstStyle/>
          <a:p>
            <a:pPr algn="ctr"/>
            <a:r>
              <a:rPr lang="en-US" sz="1050" b="1" dirty="0">
                <a:solidFill>
                  <a:srgbClr val="921F91"/>
                </a:solidFill>
                <a:highlight>
                  <a:srgbClr val="FFFF00"/>
                </a:highlight>
                <a:latin typeface="Quicksand SemiBold" pitchFamily="2" charset="0"/>
              </a:rPr>
              <a:t>Add: School (district) logo here</a:t>
            </a:r>
          </a:p>
        </p:txBody>
      </p:sp>
      <p:sp>
        <p:nvSpPr>
          <p:cNvPr id="9" name="TextBox 8">
            <a:extLst>
              <a:ext uri="{FF2B5EF4-FFF2-40B4-BE49-F238E27FC236}">
                <a16:creationId xmlns:a16="http://schemas.microsoft.com/office/drawing/2014/main" id="{B0BB27E7-EB7B-08A7-FE3C-FAAF32DA31D7}"/>
              </a:ext>
            </a:extLst>
          </p:cNvPr>
          <p:cNvSpPr txBox="1"/>
          <p:nvPr/>
        </p:nvSpPr>
        <p:spPr>
          <a:xfrm>
            <a:off x="1714500" y="4856429"/>
            <a:ext cx="3429000" cy="1169551"/>
          </a:xfrm>
          <a:prstGeom prst="rect">
            <a:avLst/>
          </a:prstGeom>
          <a:noFill/>
        </p:spPr>
        <p:txBody>
          <a:bodyPr wrap="square">
            <a:spAutoFit/>
          </a:bodyPr>
          <a:lstStyle/>
          <a:p>
            <a:r>
              <a:rPr lang="en-US" sz="1400" b="1" i="0" u="none" strike="noStrike" dirty="0">
                <a:solidFill>
                  <a:srgbClr val="FFFFFF"/>
                </a:solidFill>
                <a:effectLst/>
                <a:highlight>
                  <a:srgbClr val="FFFF00"/>
                </a:highlight>
                <a:latin typeface="Quicksand SemiBold" pitchFamily="2" charset="0"/>
              </a:rPr>
              <a:t>  </a:t>
            </a:r>
            <a:r>
              <a:rPr lang="en-US" sz="1400" b="1" i="0" u="none" strike="noStrike" dirty="0">
                <a:solidFill>
                  <a:srgbClr val="FFFFFF"/>
                </a:solidFill>
                <a:effectLst/>
                <a:highlight>
                  <a:srgbClr val="808080"/>
                </a:highlight>
                <a:latin typeface="Quicksand SemiBold" pitchFamily="2" charset="0"/>
              </a:rPr>
              <a:t>[Add: Contact information of local vaccination providers including pediatricians, family medicine and immediate care offices, and the county health department]</a:t>
            </a:r>
            <a:r>
              <a:rPr lang="en-US" sz="1400" b="1" i="0" u="none" strike="noStrike" dirty="0">
                <a:solidFill>
                  <a:srgbClr val="FFFFFF"/>
                </a:solidFill>
                <a:effectLst/>
                <a:highlight>
                  <a:srgbClr val="FFFF00"/>
                </a:highlight>
                <a:latin typeface="Quicksand SemiBold" pitchFamily="2" charset="0"/>
              </a:rPr>
              <a:t> .</a:t>
            </a:r>
            <a:endParaRPr lang="en-US" sz="1400" dirty="0">
              <a:highlight>
                <a:srgbClr val="FFFF00"/>
              </a:highlight>
              <a:latin typeface="Quicksand SemiBold" pitchFamily="2" charset="0"/>
            </a:endParaRPr>
          </a:p>
        </p:txBody>
      </p:sp>
      <p:sp>
        <p:nvSpPr>
          <p:cNvPr id="11" name="TextBox 10">
            <a:extLst>
              <a:ext uri="{FF2B5EF4-FFF2-40B4-BE49-F238E27FC236}">
                <a16:creationId xmlns:a16="http://schemas.microsoft.com/office/drawing/2014/main" id="{0F5754D6-23E9-FEE7-3553-34FCA69FFD1B}"/>
              </a:ext>
            </a:extLst>
          </p:cNvPr>
          <p:cNvSpPr txBox="1"/>
          <p:nvPr/>
        </p:nvSpPr>
        <p:spPr>
          <a:xfrm>
            <a:off x="3270126" y="2288810"/>
            <a:ext cx="1959096" cy="523220"/>
          </a:xfrm>
          <a:prstGeom prst="rect">
            <a:avLst/>
          </a:prstGeom>
          <a:noFill/>
        </p:spPr>
        <p:txBody>
          <a:bodyPr wrap="square">
            <a:spAutoFit/>
          </a:bodyPr>
          <a:lstStyle/>
          <a:p>
            <a:r>
              <a:rPr lang="en-US" sz="1400" b="1" i="0" u="none" strike="noStrike" dirty="0">
                <a:solidFill>
                  <a:srgbClr val="5CE1E6"/>
                </a:solidFill>
                <a:effectLst/>
                <a:highlight>
                  <a:srgbClr val="FFFF00"/>
                </a:highlight>
                <a:latin typeface="Quicksand SemiBold" pitchFamily="2" charset="0"/>
              </a:rPr>
              <a:t>Add: NAME OF SCHOOL NURSE</a:t>
            </a:r>
            <a:endParaRPr lang="en-US" sz="1400" dirty="0">
              <a:highlight>
                <a:srgbClr val="FFFF00"/>
              </a:highlight>
              <a:latin typeface="Quicksand SemiBold" pitchFamily="2" charset="0"/>
            </a:endParaRPr>
          </a:p>
        </p:txBody>
      </p:sp>
      <p:sp>
        <p:nvSpPr>
          <p:cNvPr id="13" name="TextBox 12">
            <a:extLst>
              <a:ext uri="{FF2B5EF4-FFF2-40B4-BE49-F238E27FC236}">
                <a16:creationId xmlns:a16="http://schemas.microsoft.com/office/drawing/2014/main" id="{32879ED6-BD37-418D-A533-08F419D7340D}"/>
              </a:ext>
            </a:extLst>
          </p:cNvPr>
          <p:cNvSpPr txBox="1"/>
          <p:nvPr/>
        </p:nvSpPr>
        <p:spPr>
          <a:xfrm>
            <a:off x="3270126" y="2873585"/>
            <a:ext cx="1873374" cy="1169551"/>
          </a:xfrm>
          <a:prstGeom prst="rect">
            <a:avLst/>
          </a:prstGeom>
          <a:noFill/>
        </p:spPr>
        <p:txBody>
          <a:bodyPr wrap="square">
            <a:spAutoFit/>
          </a:bodyPr>
          <a:lstStyle/>
          <a:p>
            <a:r>
              <a:rPr lang="en-US" sz="1400" b="0" i="0" u="none" strike="noStrike" dirty="0">
                <a:solidFill>
                  <a:srgbClr val="FFFFFF"/>
                </a:solidFill>
                <a:effectLst/>
                <a:highlight>
                  <a:srgbClr val="FFFF00"/>
                </a:highlight>
                <a:latin typeface="Quicksand SemiBold" pitchFamily="2" charset="0"/>
              </a:rPr>
              <a:t>  </a:t>
            </a:r>
            <a:r>
              <a:rPr lang="en-US" sz="1400" b="0" i="0" u="none" strike="noStrike" dirty="0">
                <a:solidFill>
                  <a:srgbClr val="FFFFFF"/>
                </a:solidFill>
                <a:effectLst/>
                <a:highlight>
                  <a:srgbClr val="808080"/>
                </a:highlight>
                <a:latin typeface="Quicksand SemiBold" pitchFamily="2" charset="0"/>
              </a:rPr>
              <a:t>[Add: school nurse’s phone number, e-mail address </a:t>
            </a:r>
          </a:p>
          <a:p>
            <a:r>
              <a:rPr lang="en-US" sz="1400" b="0" i="0" u="none" strike="noStrike" dirty="0">
                <a:solidFill>
                  <a:srgbClr val="FFFFFF"/>
                </a:solidFill>
                <a:effectLst/>
                <a:highlight>
                  <a:srgbClr val="808080"/>
                </a:highlight>
                <a:latin typeface="Quicksand SemiBold" pitchFamily="2" charset="0"/>
              </a:rPr>
              <a:t>Quote/slogan]</a:t>
            </a:r>
            <a:r>
              <a:rPr lang="en-US" sz="1400" b="0" i="0" u="none" strike="noStrike" dirty="0">
                <a:solidFill>
                  <a:srgbClr val="FFFFFF"/>
                </a:solidFill>
                <a:effectLst/>
                <a:highlight>
                  <a:srgbClr val="FFFF00"/>
                </a:highlight>
                <a:latin typeface="Quicksand SemiBold" pitchFamily="2" charset="0"/>
              </a:rPr>
              <a:t> . </a:t>
            </a:r>
            <a:endParaRPr lang="en-US" sz="1400" dirty="0">
              <a:solidFill>
                <a:srgbClr val="FFFFFF"/>
              </a:solidFill>
              <a:effectLst/>
              <a:highlight>
                <a:srgbClr val="FFFF00"/>
              </a:highlight>
              <a:latin typeface="Quicksand SemiBold" pitchFamily="2" charset="0"/>
            </a:endParaRPr>
          </a:p>
        </p:txBody>
      </p:sp>
    </p:spTree>
    <p:extLst>
      <p:ext uri="{BB962C8B-B14F-4D97-AF65-F5344CB8AC3E}">
        <p14:creationId xmlns:p14="http://schemas.microsoft.com/office/powerpoint/2010/main" val="3094730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81049D5-2492-9E28-AD76-56943DC6607D}"/>
              </a:ext>
            </a:extLst>
          </p:cNvPr>
          <p:cNvGrpSpPr/>
          <p:nvPr/>
        </p:nvGrpSpPr>
        <p:grpSpPr>
          <a:xfrm>
            <a:off x="0" y="0"/>
            <a:ext cx="6858000" cy="9144000"/>
            <a:chOff x="0" y="0"/>
            <a:chExt cx="6858000" cy="9144000"/>
          </a:xfrm>
        </p:grpSpPr>
        <p:pic>
          <p:nvPicPr>
            <p:cNvPr id="6" name="Picture 5" descr="Graphical user interface, text, chat or text message&#10;&#10;Description automatically generated">
              <a:extLst>
                <a:ext uri="{FF2B5EF4-FFF2-40B4-BE49-F238E27FC236}">
                  <a16:creationId xmlns:a16="http://schemas.microsoft.com/office/drawing/2014/main" id="{1BA9F6CB-FF72-C005-E2AA-AF572A61C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9" name="TextBox 8">
              <a:extLst>
                <a:ext uri="{FF2B5EF4-FFF2-40B4-BE49-F238E27FC236}">
                  <a16:creationId xmlns:a16="http://schemas.microsoft.com/office/drawing/2014/main" id="{FEAC7165-6D8B-42AD-7AB9-E2D984081F60}"/>
                </a:ext>
              </a:extLst>
            </p:cNvPr>
            <p:cNvSpPr txBox="1"/>
            <p:nvPr/>
          </p:nvSpPr>
          <p:spPr>
            <a:xfrm>
              <a:off x="3698240" y="7264234"/>
              <a:ext cx="1778000" cy="292388"/>
            </a:xfrm>
            <a:prstGeom prst="rect">
              <a:avLst/>
            </a:prstGeom>
            <a:noFill/>
          </p:spPr>
          <p:txBody>
            <a:bodyPr wrap="square" rtlCol="0">
              <a:spAutoFit/>
            </a:bodyPr>
            <a:lstStyle/>
            <a:p>
              <a:r>
                <a:rPr lang="en-US" sz="1300" b="1" dirty="0">
                  <a:solidFill>
                    <a:srgbClr val="921F91"/>
                  </a:solidFill>
                  <a:latin typeface="Quicksand SemiBold" pitchFamily="2" charset="0"/>
                  <a:hlinkClick r:id="rId3">
                    <a:extLst>
                      <a:ext uri="{A12FA001-AC4F-418D-AE19-62706E023703}">
                        <ahyp:hlinkClr xmlns:ahyp="http://schemas.microsoft.com/office/drawing/2018/hyperlinkcolor" val="tx"/>
                      </a:ext>
                    </a:extLst>
                  </a:hlinkClick>
                </a:rPr>
                <a:t>www.myplate.gov</a:t>
              </a:r>
              <a:endParaRPr lang="en-US" sz="1300" b="1" dirty="0">
                <a:solidFill>
                  <a:srgbClr val="921F91"/>
                </a:solidFill>
                <a:latin typeface="Quicksand SemiBold" pitchFamily="2" charset="0"/>
              </a:endParaRPr>
            </a:p>
          </p:txBody>
        </p:sp>
      </p:grpSp>
      <p:sp>
        <p:nvSpPr>
          <p:cNvPr id="7" name="TextBox 6">
            <a:extLst>
              <a:ext uri="{FF2B5EF4-FFF2-40B4-BE49-F238E27FC236}">
                <a16:creationId xmlns:a16="http://schemas.microsoft.com/office/drawing/2014/main" id="{F655BA69-DF6C-9D35-C366-9A91602E58B2}"/>
              </a:ext>
            </a:extLst>
          </p:cNvPr>
          <p:cNvSpPr txBox="1"/>
          <p:nvPr/>
        </p:nvSpPr>
        <p:spPr>
          <a:xfrm>
            <a:off x="135835" y="128213"/>
            <a:ext cx="961338" cy="600164"/>
          </a:xfrm>
          <a:prstGeom prst="rect">
            <a:avLst/>
          </a:prstGeom>
          <a:noFill/>
          <a:ln>
            <a:solidFill>
              <a:schemeClr val="tx1"/>
            </a:solidFill>
          </a:ln>
        </p:spPr>
        <p:txBody>
          <a:bodyPr wrap="square" rtlCol="0">
            <a:spAutoFit/>
          </a:bodyPr>
          <a:lstStyle/>
          <a:p>
            <a:pPr algn="ctr"/>
            <a:r>
              <a:rPr lang="en-US" sz="1100" b="1" dirty="0">
                <a:solidFill>
                  <a:srgbClr val="921F91"/>
                </a:solidFill>
                <a:highlight>
                  <a:srgbClr val="FFFF00"/>
                </a:highlight>
                <a:latin typeface="Quicksand SemiBold" pitchFamily="2" charset="0"/>
              </a:rPr>
              <a:t>Add: School (district) logo here</a:t>
            </a:r>
          </a:p>
        </p:txBody>
      </p:sp>
      <p:sp>
        <p:nvSpPr>
          <p:cNvPr id="8" name="TextBox 7">
            <a:extLst>
              <a:ext uri="{FF2B5EF4-FFF2-40B4-BE49-F238E27FC236}">
                <a16:creationId xmlns:a16="http://schemas.microsoft.com/office/drawing/2014/main" id="{8F5F71C7-B186-28E2-FC29-D058A0E6A161}"/>
              </a:ext>
            </a:extLst>
          </p:cNvPr>
          <p:cNvSpPr txBox="1"/>
          <p:nvPr/>
        </p:nvSpPr>
        <p:spPr>
          <a:xfrm>
            <a:off x="4759132" y="8639086"/>
            <a:ext cx="2054418" cy="430887"/>
          </a:xfrm>
          <a:prstGeom prst="rect">
            <a:avLst/>
          </a:prstGeom>
          <a:noFill/>
          <a:ln>
            <a:noFill/>
          </a:ln>
        </p:spPr>
        <p:txBody>
          <a:bodyPr wrap="square" rtlCol="0">
            <a:spAutoFit/>
          </a:bodyPr>
          <a:lstStyle/>
          <a:p>
            <a:pPr algn="ctr"/>
            <a:r>
              <a:rPr lang="en-US" sz="1100" b="1" dirty="0">
                <a:solidFill>
                  <a:schemeClr val="bg1"/>
                </a:solidFill>
                <a:highlight>
                  <a:srgbClr val="FFFF00"/>
                </a:highlight>
                <a:latin typeface="Quicksand SemiBold" pitchFamily="2" charset="0"/>
              </a:rPr>
              <a:t>  </a:t>
            </a:r>
            <a:r>
              <a:rPr lang="en-US" sz="1100" b="1" dirty="0">
                <a:solidFill>
                  <a:schemeClr val="bg1"/>
                </a:solidFill>
                <a:highlight>
                  <a:srgbClr val="808080"/>
                </a:highlight>
                <a:latin typeface="Quicksand SemiBold" pitchFamily="2" charset="0"/>
              </a:rPr>
              <a:t>Add:  School nurse’s name </a:t>
            </a:r>
          </a:p>
          <a:p>
            <a:pPr algn="ctr"/>
            <a:r>
              <a:rPr lang="en-US" sz="1100" b="1" dirty="0">
                <a:solidFill>
                  <a:schemeClr val="bg1"/>
                </a:solidFill>
                <a:highlight>
                  <a:srgbClr val="808080"/>
                </a:highlight>
                <a:latin typeface="Quicksand SemiBold" pitchFamily="2" charset="0"/>
              </a:rPr>
              <a:t>Contact info</a:t>
            </a:r>
            <a:r>
              <a:rPr lang="en-US" sz="1100" b="1" dirty="0">
                <a:solidFill>
                  <a:schemeClr val="bg1"/>
                </a:solidFill>
                <a:highlight>
                  <a:srgbClr val="FFFF00"/>
                </a:highlight>
                <a:latin typeface="Quicksand SemiBold" pitchFamily="2" charset="0"/>
              </a:rPr>
              <a:t> .</a:t>
            </a:r>
          </a:p>
        </p:txBody>
      </p:sp>
    </p:spTree>
    <p:extLst>
      <p:ext uri="{BB962C8B-B14F-4D97-AF65-F5344CB8AC3E}">
        <p14:creationId xmlns:p14="http://schemas.microsoft.com/office/powerpoint/2010/main" val="2584521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F1F8B069-82DA-1158-2E1F-2CBD3BF3A4DD}"/>
              </a:ext>
            </a:extLst>
          </p:cNvPr>
          <p:cNvGrpSpPr/>
          <p:nvPr/>
        </p:nvGrpSpPr>
        <p:grpSpPr>
          <a:xfrm>
            <a:off x="0" y="0"/>
            <a:ext cx="6858000" cy="9144000"/>
            <a:chOff x="0" y="0"/>
            <a:chExt cx="6858000" cy="9144000"/>
          </a:xfrm>
        </p:grpSpPr>
        <p:pic>
          <p:nvPicPr>
            <p:cNvPr id="7" name="Picture 6" descr="Qr code&#10;&#10;Description automatically generated with low confidence">
              <a:extLst>
                <a:ext uri="{FF2B5EF4-FFF2-40B4-BE49-F238E27FC236}">
                  <a16:creationId xmlns:a16="http://schemas.microsoft.com/office/drawing/2014/main" id="{0148E3A3-707A-16A3-5898-AF21A2470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9" name="TextBox 8">
              <a:extLst>
                <a:ext uri="{FF2B5EF4-FFF2-40B4-BE49-F238E27FC236}">
                  <a16:creationId xmlns:a16="http://schemas.microsoft.com/office/drawing/2014/main" id="{623E91C3-97A9-61C2-BDF5-F14D78AE115F}"/>
                </a:ext>
              </a:extLst>
            </p:cNvPr>
            <p:cNvSpPr txBox="1"/>
            <p:nvPr/>
          </p:nvSpPr>
          <p:spPr>
            <a:xfrm>
              <a:off x="1215389" y="2293620"/>
              <a:ext cx="1402081" cy="246221"/>
            </a:xfrm>
            <a:prstGeom prst="rect">
              <a:avLst/>
            </a:prstGeom>
            <a:noFill/>
          </p:spPr>
          <p:txBody>
            <a:bodyPr wrap="square" rtlCol="0">
              <a:spAutoFit/>
            </a:bodyPr>
            <a:lstStyle/>
            <a:p>
              <a:pPr algn="ctr"/>
              <a:r>
                <a:rPr lang="en-US" sz="1000" b="1" dirty="0">
                  <a:solidFill>
                    <a:srgbClr val="921F91"/>
                  </a:solidFill>
                  <a:latin typeface="Quicksand SemiBold" pitchFamily="2" charset="0"/>
                  <a:hlinkClick r:id="rId3">
                    <a:extLst>
                      <a:ext uri="{A12FA001-AC4F-418D-AE19-62706E023703}">
                        <ahyp:hlinkClr xmlns:ahyp="http://schemas.microsoft.com/office/drawing/2018/hyperlinkcolor" val="tx"/>
                      </a:ext>
                    </a:extLst>
                  </a:hlinkClick>
                </a:rPr>
                <a:t>bit.ly/36FZgsH</a:t>
              </a:r>
              <a:endParaRPr lang="en-US" sz="1000" b="1" dirty="0">
                <a:solidFill>
                  <a:srgbClr val="921F91"/>
                </a:solidFill>
                <a:latin typeface="Quicksand SemiBold" pitchFamily="2" charset="0"/>
              </a:endParaRPr>
            </a:p>
          </p:txBody>
        </p:sp>
        <p:sp>
          <p:nvSpPr>
            <p:cNvPr id="10" name="TextBox 9">
              <a:extLst>
                <a:ext uri="{FF2B5EF4-FFF2-40B4-BE49-F238E27FC236}">
                  <a16:creationId xmlns:a16="http://schemas.microsoft.com/office/drawing/2014/main" id="{C698B86F-2297-5281-30FB-137FA8F4CC86}"/>
                </a:ext>
              </a:extLst>
            </p:cNvPr>
            <p:cNvSpPr txBox="1"/>
            <p:nvPr/>
          </p:nvSpPr>
          <p:spPr>
            <a:xfrm>
              <a:off x="104085" y="3056171"/>
              <a:ext cx="1402081" cy="246221"/>
            </a:xfrm>
            <a:prstGeom prst="rect">
              <a:avLst/>
            </a:prstGeom>
            <a:noFill/>
          </p:spPr>
          <p:txBody>
            <a:bodyPr wrap="square" rtlCol="0">
              <a:spAutoFit/>
            </a:bodyPr>
            <a:lstStyle/>
            <a:p>
              <a:pPr algn="ctr"/>
              <a:r>
                <a:rPr lang="en-US" sz="1000" b="1" dirty="0">
                  <a:solidFill>
                    <a:srgbClr val="921F91"/>
                  </a:solidFill>
                  <a:latin typeface="Quicksand SemiBold" pitchFamily="2" charset="0"/>
                  <a:hlinkClick r:id="rId4">
                    <a:extLst>
                      <a:ext uri="{A12FA001-AC4F-418D-AE19-62706E023703}">
                        <ahyp:hlinkClr xmlns:ahyp="http://schemas.microsoft.com/office/drawing/2018/hyperlinkcolor" val="tx"/>
                      </a:ext>
                    </a:extLst>
                  </a:hlinkClick>
                </a:rPr>
                <a:t>bit.ly/3ilfUmD</a:t>
              </a:r>
              <a:endParaRPr lang="en-US" sz="1000" b="1" dirty="0">
                <a:solidFill>
                  <a:srgbClr val="921F91"/>
                </a:solidFill>
                <a:latin typeface="Quicksand SemiBold" pitchFamily="2" charset="0"/>
              </a:endParaRPr>
            </a:p>
          </p:txBody>
        </p:sp>
        <p:sp>
          <p:nvSpPr>
            <p:cNvPr id="11" name="TextBox 10">
              <a:extLst>
                <a:ext uri="{FF2B5EF4-FFF2-40B4-BE49-F238E27FC236}">
                  <a16:creationId xmlns:a16="http://schemas.microsoft.com/office/drawing/2014/main" id="{2B249A09-F75F-9B56-20CB-F95410A5B6A6}"/>
                </a:ext>
              </a:extLst>
            </p:cNvPr>
            <p:cNvSpPr txBox="1"/>
            <p:nvPr/>
          </p:nvSpPr>
          <p:spPr>
            <a:xfrm>
              <a:off x="2354579" y="3056172"/>
              <a:ext cx="1402081" cy="246221"/>
            </a:xfrm>
            <a:prstGeom prst="rect">
              <a:avLst/>
            </a:prstGeom>
            <a:noFill/>
          </p:spPr>
          <p:txBody>
            <a:bodyPr wrap="square" rtlCol="0">
              <a:spAutoFit/>
            </a:bodyPr>
            <a:lstStyle/>
            <a:p>
              <a:pPr algn="ctr"/>
              <a:r>
                <a:rPr lang="en-US" sz="1000" b="1" dirty="0">
                  <a:solidFill>
                    <a:srgbClr val="921F91"/>
                  </a:solidFill>
                  <a:latin typeface="Quicksand SemiBold" pitchFamily="2" charset="0"/>
                  <a:hlinkClick r:id="rId5">
                    <a:extLst>
                      <a:ext uri="{A12FA001-AC4F-418D-AE19-62706E023703}">
                        <ahyp:hlinkClr xmlns:ahyp="http://schemas.microsoft.com/office/drawing/2018/hyperlinkcolor" val="tx"/>
                      </a:ext>
                    </a:extLst>
                  </a:hlinkClick>
                </a:rPr>
                <a:t>bit.ly/2UW5xxW</a:t>
              </a:r>
              <a:endParaRPr lang="en-US" sz="1000" b="1" dirty="0">
                <a:solidFill>
                  <a:srgbClr val="921F91"/>
                </a:solidFill>
                <a:latin typeface="Quicksand SemiBold" pitchFamily="2" charset="0"/>
              </a:endParaRPr>
            </a:p>
          </p:txBody>
        </p:sp>
        <p:sp>
          <p:nvSpPr>
            <p:cNvPr id="12" name="TextBox 11">
              <a:extLst>
                <a:ext uri="{FF2B5EF4-FFF2-40B4-BE49-F238E27FC236}">
                  <a16:creationId xmlns:a16="http://schemas.microsoft.com/office/drawing/2014/main" id="{629B410B-19B5-116C-BA50-D5EC291B9706}"/>
                </a:ext>
              </a:extLst>
            </p:cNvPr>
            <p:cNvSpPr txBox="1"/>
            <p:nvPr/>
          </p:nvSpPr>
          <p:spPr>
            <a:xfrm>
              <a:off x="3435350" y="2287269"/>
              <a:ext cx="1402081" cy="246221"/>
            </a:xfrm>
            <a:prstGeom prst="rect">
              <a:avLst/>
            </a:prstGeom>
            <a:noFill/>
          </p:spPr>
          <p:txBody>
            <a:bodyPr wrap="square" rtlCol="0">
              <a:spAutoFit/>
            </a:bodyPr>
            <a:lstStyle/>
            <a:p>
              <a:pPr algn="ctr"/>
              <a:r>
                <a:rPr lang="en-US" sz="1000" b="1" dirty="0">
                  <a:solidFill>
                    <a:srgbClr val="921F91"/>
                  </a:solidFill>
                  <a:latin typeface="Quicksand SemiBold" pitchFamily="2" charset="0"/>
                  <a:hlinkClick r:id="rId6">
                    <a:extLst>
                      <a:ext uri="{A12FA001-AC4F-418D-AE19-62706E023703}">
                        <ahyp:hlinkClr xmlns:ahyp="http://schemas.microsoft.com/office/drawing/2018/hyperlinkcolor" val="tx"/>
                      </a:ext>
                    </a:extLst>
                  </a:hlinkClick>
                </a:rPr>
                <a:t>bit.ly/3z4y5DT</a:t>
              </a:r>
              <a:endParaRPr lang="en-US" sz="1000" b="1" dirty="0">
                <a:solidFill>
                  <a:srgbClr val="921F91"/>
                </a:solidFill>
                <a:latin typeface="Quicksand SemiBold" pitchFamily="2" charset="0"/>
              </a:endParaRPr>
            </a:p>
          </p:txBody>
        </p:sp>
      </p:grpSp>
      <p:sp>
        <p:nvSpPr>
          <p:cNvPr id="14" name="TextBox 13">
            <a:extLst>
              <a:ext uri="{FF2B5EF4-FFF2-40B4-BE49-F238E27FC236}">
                <a16:creationId xmlns:a16="http://schemas.microsoft.com/office/drawing/2014/main" id="{C0ACFA18-5121-7E97-9897-21FB908BF704}"/>
              </a:ext>
            </a:extLst>
          </p:cNvPr>
          <p:cNvSpPr txBox="1"/>
          <p:nvPr/>
        </p:nvSpPr>
        <p:spPr>
          <a:xfrm>
            <a:off x="135835" y="128213"/>
            <a:ext cx="961338" cy="600164"/>
          </a:xfrm>
          <a:prstGeom prst="rect">
            <a:avLst/>
          </a:prstGeom>
          <a:noFill/>
          <a:ln>
            <a:solidFill>
              <a:schemeClr val="tx1"/>
            </a:solidFill>
          </a:ln>
        </p:spPr>
        <p:txBody>
          <a:bodyPr wrap="square" rtlCol="0">
            <a:spAutoFit/>
          </a:bodyPr>
          <a:lstStyle/>
          <a:p>
            <a:pPr algn="ctr"/>
            <a:r>
              <a:rPr lang="en-US" sz="1100" b="1" dirty="0">
                <a:solidFill>
                  <a:srgbClr val="921F91"/>
                </a:solidFill>
                <a:highlight>
                  <a:srgbClr val="FFFF00"/>
                </a:highlight>
                <a:latin typeface="Quicksand SemiBold" pitchFamily="2" charset="0"/>
              </a:rPr>
              <a:t>Add: School (district) logo here</a:t>
            </a:r>
          </a:p>
        </p:txBody>
      </p:sp>
      <p:sp>
        <p:nvSpPr>
          <p:cNvPr id="15" name="TextBox 14">
            <a:extLst>
              <a:ext uri="{FF2B5EF4-FFF2-40B4-BE49-F238E27FC236}">
                <a16:creationId xmlns:a16="http://schemas.microsoft.com/office/drawing/2014/main" id="{D93F03FD-7391-4F75-9FBE-D3C2CEEAD1C8}"/>
              </a:ext>
            </a:extLst>
          </p:cNvPr>
          <p:cNvSpPr txBox="1"/>
          <p:nvPr/>
        </p:nvSpPr>
        <p:spPr>
          <a:xfrm>
            <a:off x="400050" y="4204233"/>
            <a:ext cx="6038850" cy="646331"/>
          </a:xfrm>
          <a:prstGeom prst="rect">
            <a:avLst/>
          </a:prstGeom>
          <a:noFill/>
        </p:spPr>
        <p:txBody>
          <a:bodyPr wrap="square">
            <a:spAutoFit/>
          </a:bodyPr>
          <a:lstStyle/>
          <a:p>
            <a:r>
              <a:rPr lang="en-US" sz="1200" b="1" dirty="0">
                <a:solidFill>
                  <a:srgbClr val="921F91"/>
                </a:solidFill>
                <a:highlight>
                  <a:srgbClr val="FFFF00"/>
                </a:highlight>
                <a:latin typeface="Quicksand SemiBold" pitchFamily="2" charset="0"/>
              </a:rPr>
              <a:t>[Add: Contact information of local vaccination providers including pediatricians, family medicine and immediate care offices, and the county health department]</a:t>
            </a:r>
          </a:p>
        </p:txBody>
      </p:sp>
    </p:spTree>
    <p:extLst>
      <p:ext uri="{BB962C8B-B14F-4D97-AF65-F5344CB8AC3E}">
        <p14:creationId xmlns:p14="http://schemas.microsoft.com/office/powerpoint/2010/main" val="2204410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BA17C42-4D86-A6B2-5FE5-5E708028297B}"/>
              </a:ext>
            </a:extLst>
          </p:cNvPr>
          <p:cNvGrpSpPr/>
          <p:nvPr/>
        </p:nvGrpSpPr>
        <p:grpSpPr>
          <a:xfrm>
            <a:off x="0" y="0"/>
            <a:ext cx="6858000" cy="9144000"/>
            <a:chOff x="0" y="0"/>
            <a:chExt cx="6858000" cy="9144000"/>
          </a:xfrm>
        </p:grpSpPr>
        <p:pic>
          <p:nvPicPr>
            <p:cNvPr id="6" name="Picture 5" descr="Text&#10;&#10;Description automatically generated">
              <a:extLst>
                <a:ext uri="{FF2B5EF4-FFF2-40B4-BE49-F238E27FC236}">
                  <a16:creationId xmlns:a16="http://schemas.microsoft.com/office/drawing/2014/main" id="{D0CB901C-FCCF-CAB7-FDFF-3D3256B179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8" name="TextBox 7">
              <a:extLst>
                <a:ext uri="{FF2B5EF4-FFF2-40B4-BE49-F238E27FC236}">
                  <a16:creationId xmlns:a16="http://schemas.microsoft.com/office/drawing/2014/main" id="{DACE90DC-9D2F-C0A1-A366-C414DA50A58C}"/>
                </a:ext>
              </a:extLst>
            </p:cNvPr>
            <p:cNvSpPr txBox="1"/>
            <p:nvPr/>
          </p:nvSpPr>
          <p:spPr>
            <a:xfrm>
              <a:off x="3701996" y="7570703"/>
              <a:ext cx="1778000" cy="276999"/>
            </a:xfrm>
            <a:prstGeom prst="rect">
              <a:avLst/>
            </a:prstGeom>
            <a:noFill/>
          </p:spPr>
          <p:txBody>
            <a:bodyPr wrap="square" rtlCol="0">
              <a:spAutoFit/>
            </a:bodyPr>
            <a:lstStyle/>
            <a:p>
              <a:r>
                <a:rPr lang="en-US" sz="1200" b="1" dirty="0">
                  <a:solidFill>
                    <a:srgbClr val="921F91"/>
                  </a:solidFill>
                  <a:latin typeface="Quicksand SemiBold" pitchFamily="2" charset="0"/>
                  <a:hlinkClick r:id="rId3">
                    <a:extLst>
                      <a:ext uri="{A12FA001-AC4F-418D-AE19-62706E023703}">
                        <ahyp:hlinkClr xmlns:ahyp="http://schemas.microsoft.com/office/drawing/2018/hyperlinkcolor" val="tx"/>
                      </a:ext>
                    </a:extLst>
                  </a:hlinkClick>
                </a:rPr>
                <a:t>bit.ly/3ydEz3C</a:t>
              </a:r>
              <a:endParaRPr lang="en-US" sz="1200" b="1" dirty="0">
                <a:solidFill>
                  <a:srgbClr val="921F91"/>
                </a:solidFill>
                <a:latin typeface="Quicksand SemiBold" pitchFamily="2" charset="0"/>
              </a:endParaRPr>
            </a:p>
          </p:txBody>
        </p:sp>
        <p:sp>
          <p:nvSpPr>
            <p:cNvPr id="9" name="TextBox 8">
              <a:extLst>
                <a:ext uri="{FF2B5EF4-FFF2-40B4-BE49-F238E27FC236}">
                  <a16:creationId xmlns:a16="http://schemas.microsoft.com/office/drawing/2014/main" id="{1A03A08B-C45A-7A4F-1879-C797CCD828E6}"/>
                </a:ext>
              </a:extLst>
            </p:cNvPr>
            <p:cNvSpPr txBox="1"/>
            <p:nvPr/>
          </p:nvSpPr>
          <p:spPr>
            <a:xfrm>
              <a:off x="355656" y="7561027"/>
              <a:ext cx="1778000" cy="276999"/>
            </a:xfrm>
            <a:prstGeom prst="rect">
              <a:avLst/>
            </a:prstGeom>
            <a:noFill/>
          </p:spPr>
          <p:txBody>
            <a:bodyPr wrap="square" rtlCol="0">
              <a:spAutoFit/>
            </a:bodyPr>
            <a:lstStyle/>
            <a:p>
              <a:r>
                <a:rPr lang="en-US" sz="1200" b="1" dirty="0">
                  <a:solidFill>
                    <a:srgbClr val="921F91"/>
                  </a:solidFill>
                  <a:latin typeface="Quicksand SemiBold" pitchFamily="2" charset="0"/>
                  <a:hlinkClick r:id="rId4">
                    <a:extLst>
                      <a:ext uri="{A12FA001-AC4F-418D-AE19-62706E023703}">
                        <ahyp:hlinkClr xmlns:ahyp="http://schemas.microsoft.com/office/drawing/2018/hyperlinkcolor" val="tx"/>
                      </a:ext>
                    </a:extLst>
                  </a:hlinkClick>
                </a:rPr>
                <a:t>bit.ly/3BLxdpW</a:t>
              </a:r>
              <a:endParaRPr lang="en-US" sz="1200" b="1" dirty="0">
                <a:solidFill>
                  <a:srgbClr val="921F91"/>
                </a:solidFill>
                <a:latin typeface="Quicksand SemiBold" pitchFamily="2" charset="0"/>
              </a:endParaRPr>
            </a:p>
          </p:txBody>
        </p:sp>
        <p:sp>
          <p:nvSpPr>
            <p:cNvPr id="10" name="TextBox 9">
              <a:extLst>
                <a:ext uri="{FF2B5EF4-FFF2-40B4-BE49-F238E27FC236}">
                  <a16:creationId xmlns:a16="http://schemas.microsoft.com/office/drawing/2014/main" id="{2677988D-8178-1B9B-995D-9D340BA5CECF}"/>
                </a:ext>
              </a:extLst>
            </p:cNvPr>
            <p:cNvSpPr txBox="1"/>
            <p:nvPr/>
          </p:nvSpPr>
          <p:spPr>
            <a:xfrm>
              <a:off x="374210" y="4759589"/>
              <a:ext cx="1778000" cy="276999"/>
            </a:xfrm>
            <a:prstGeom prst="rect">
              <a:avLst/>
            </a:prstGeom>
            <a:noFill/>
          </p:spPr>
          <p:txBody>
            <a:bodyPr wrap="square" rtlCol="0">
              <a:spAutoFit/>
            </a:bodyPr>
            <a:lstStyle/>
            <a:p>
              <a:r>
                <a:rPr lang="en-US" sz="1200" b="1" dirty="0">
                  <a:solidFill>
                    <a:srgbClr val="921F91"/>
                  </a:solidFill>
                  <a:latin typeface="Quicksand SemiBold" pitchFamily="2" charset="0"/>
                  <a:hlinkClick r:id="rId5">
                    <a:extLst>
                      <a:ext uri="{A12FA001-AC4F-418D-AE19-62706E023703}">
                        <ahyp:hlinkClr xmlns:ahyp="http://schemas.microsoft.com/office/drawing/2018/hyperlinkcolor" val="tx"/>
                      </a:ext>
                    </a:extLst>
                  </a:hlinkClick>
                </a:rPr>
                <a:t>bit.ly/3iLqP9A</a:t>
              </a:r>
              <a:endParaRPr lang="en-US" sz="1200" b="1" dirty="0">
                <a:solidFill>
                  <a:srgbClr val="921F91"/>
                </a:solidFill>
                <a:latin typeface="Quicksand SemiBold" pitchFamily="2" charset="0"/>
              </a:endParaRPr>
            </a:p>
          </p:txBody>
        </p:sp>
        <p:sp>
          <p:nvSpPr>
            <p:cNvPr id="11" name="TextBox 10">
              <a:extLst>
                <a:ext uri="{FF2B5EF4-FFF2-40B4-BE49-F238E27FC236}">
                  <a16:creationId xmlns:a16="http://schemas.microsoft.com/office/drawing/2014/main" id="{F50977BC-5E39-3843-14D6-97BDE092B79A}"/>
                </a:ext>
              </a:extLst>
            </p:cNvPr>
            <p:cNvSpPr txBox="1"/>
            <p:nvPr/>
          </p:nvSpPr>
          <p:spPr>
            <a:xfrm>
              <a:off x="3628805" y="4845784"/>
              <a:ext cx="1778000" cy="276999"/>
            </a:xfrm>
            <a:prstGeom prst="rect">
              <a:avLst/>
            </a:prstGeom>
            <a:noFill/>
          </p:spPr>
          <p:txBody>
            <a:bodyPr wrap="square" rtlCol="0">
              <a:spAutoFit/>
            </a:bodyPr>
            <a:lstStyle/>
            <a:p>
              <a:r>
                <a:rPr lang="en-US" sz="1200" b="1" dirty="0">
                  <a:solidFill>
                    <a:srgbClr val="921F91"/>
                  </a:solidFill>
                  <a:latin typeface="Quicksand SemiBold" pitchFamily="2" charset="0"/>
                  <a:hlinkClick r:id="rId6">
                    <a:extLst>
                      <a:ext uri="{A12FA001-AC4F-418D-AE19-62706E023703}">
                        <ahyp:hlinkClr xmlns:ahyp="http://schemas.microsoft.com/office/drawing/2018/hyperlinkcolor" val="tx"/>
                      </a:ext>
                    </a:extLst>
                  </a:hlinkClick>
                </a:rPr>
                <a:t>bit.ly/3eZcMMm</a:t>
              </a:r>
              <a:endParaRPr lang="en-US" sz="1200" b="1" dirty="0">
                <a:solidFill>
                  <a:srgbClr val="921F91"/>
                </a:solidFill>
                <a:latin typeface="Quicksand SemiBold" pitchFamily="2" charset="0"/>
              </a:endParaRPr>
            </a:p>
          </p:txBody>
        </p:sp>
      </p:grpSp>
      <p:sp>
        <p:nvSpPr>
          <p:cNvPr id="7" name="TextBox 6">
            <a:extLst>
              <a:ext uri="{FF2B5EF4-FFF2-40B4-BE49-F238E27FC236}">
                <a16:creationId xmlns:a16="http://schemas.microsoft.com/office/drawing/2014/main" id="{4E467471-CFB1-15D1-70A8-87D4BB306D1D}"/>
              </a:ext>
            </a:extLst>
          </p:cNvPr>
          <p:cNvSpPr txBox="1"/>
          <p:nvPr/>
        </p:nvSpPr>
        <p:spPr>
          <a:xfrm>
            <a:off x="135835" y="128213"/>
            <a:ext cx="961338" cy="600164"/>
          </a:xfrm>
          <a:prstGeom prst="rect">
            <a:avLst/>
          </a:prstGeom>
          <a:noFill/>
          <a:ln>
            <a:solidFill>
              <a:schemeClr val="tx1"/>
            </a:solidFill>
          </a:ln>
        </p:spPr>
        <p:txBody>
          <a:bodyPr wrap="square" rtlCol="0">
            <a:spAutoFit/>
          </a:bodyPr>
          <a:lstStyle/>
          <a:p>
            <a:pPr algn="ctr"/>
            <a:r>
              <a:rPr lang="en-US" sz="1100" b="1" dirty="0">
                <a:solidFill>
                  <a:srgbClr val="921F91"/>
                </a:solidFill>
                <a:highlight>
                  <a:srgbClr val="FFFF00"/>
                </a:highlight>
                <a:latin typeface="Quicksand SemiBold" pitchFamily="2" charset="0"/>
              </a:rPr>
              <a:t>Add: School (district) logo here</a:t>
            </a:r>
          </a:p>
        </p:txBody>
      </p:sp>
    </p:spTree>
    <p:extLst>
      <p:ext uri="{BB962C8B-B14F-4D97-AF65-F5344CB8AC3E}">
        <p14:creationId xmlns:p14="http://schemas.microsoft.com/office/powerpoint/2010/main" val="1140780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FCE2FF92-24DA-0756-3D3B-7022389BC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4" name="TextBox 3">
            <a:extLst>
              <a:ext uri="{FF2B5EF4-FFF2-40B4-BE49-F238E27FC236}">
                <a16:creationId xmlns:a16="http://schemas.microsoft.com/office/drawing/2014/main" id="{DD86DAAA-7BB7-6B70-F3BB-50979AFDC613}"/>
              </a:ext>
            </a:extLst>
          </p:cNvPr>
          <p:cNvSpPr txBox="1"/>
          <p:nvPr/>
        </p:nvSpPr>
        <p:spPr>
          <a:xfrm>
            <a:off x="135835" y="128213"/>
            <a:ext cx="961338" cy="600164"/>
          </a:xfrm>
          <a:prstGeom prst="rect">
            <a:avLst/>
          </a:prstGeom>
          <a:noFill/>
          <a:ln>
            <a:solidFill>
              <a:schemeClr val="tx1"/>
            </a:solidFill>
          </a:ln>
        </p:spPr>
        <p:txBody>
          <a:bodyPr wrap="square" rtlCol="0">
            <a:spAutoFit/>
          </a:bodyPr>
          <a:lstStyle/>
          <a:p>
            <a:pPr algn="ctr"/>
            <a:r>
              <a:rPr lang="en-US" sz="1100" b="1" dirty="0">
                <a:solidFill>
                  <a:srgbClr val="921F91"/>
                </a:solidFill>
                <a:highlight>
                  <a:srgbClr val="FFFF00"/>
                </a:highlight>
                <a:latin typeface="Quicksand SemiBold" pitchFamily="2" charset="0"/>
              </a:rPr>
              <a:t>Add: School (district) logo here</a:t>
            </a:r>
          </a:p>
        </p:txBody>
      </p:sp>
      <p:sp>
        <p:nvSpPr>
          <p:cNvPr id="5" name="TextBox 4">
            <a:extLst>
              <a:ext uri="{FF2B5EF4-FFF2-40B4-BE49-F238E27FC236}">
                <a16:creationId xmlns:a16="http://schemas.microsoft.com/office/drawing/2014/main" id="{CC2C1A26-3515-CCC1-3074-C066481BB687}"/>
              </a:ext>
            </a:extLst>
          </p:cNvPr>
          <p:cNvSpPr txBox="1"/>
          <p:nvPr/>
        </p:nvSpPr>
        <p:spPr>
          <a:xfrm>
            <a:off x="400050" y="4204233"/>
            <a:ext cx="6038850" cy="646331"/>
          </a:xfrm>
          <a:prstGeom prst="rect">
            <a:avLst/>
          </a:prstGeom>
          <a:noFill/>
        </p:spPr>
        <p:txBody>
          <a:bodyPr wrap="square">
            <a:spAutoFit/>
          </a:bodyPr>
          <a:lstStyle/>
          <a:p>
            <a:r>
              <a:rPr lang="en-US" sz="1200" b="1" dirty="0">
                <a:solidFill>
                  <a:srgbClr val="921F91"/>
                </a:solidFill>
                <a:highlight>
                  <a:srgbClr val="FFFF00"/>
                </a:highlight>
                <a:latin typeface="Quicksand SemiBold" pitchFamily="2" charset="0"/>
              </a:rPr>
              <a:t>[Add: Contact information of local vaccination providers including pediatricians, family medicine and immediate care offices, and the county health department]</a:t>
            </a:r>
          </a:p>
        </p:txBody>
      </p:sp>
      <p:sp>
        <p:nvSpPr>
          <p:cNvPr id="8" name="TextBox 7">
            <a:extLst>
              <a:ext uri="{FF2B5EF4-FFF2-40B4-BE49-F238E27FC236}">
                <a16:creationId xmlns:a16="http://schemas.microsoft.com/office/drawing/2014/main" id="{F79FB755-786B-54A4-7A65-69A7A90BBC53}"/>
              </a:ext>
            </a:extLst>
          </p:cNvPr>
          <p:cNvSpPr txBox="1"/>
          <p:nvPr/>
        </p:nvSpPr>
        <p:spPr>
          <a:xfrm>
            <a:off x="691264" y="2166223"/>
            <a:ext cx="1005840" cy="600164"/>
          </a:xfrm>
          <a:prstGeom prst="rect">
            <a:avLst/>
          </a:prstGeom>
          <a:noFill/>
        </p:spPr>
        <p:txBody>
          <a:bodyPr wrap="square">
            <a:spAutoFit/>
          </a:bodyPr>
          <a:lstStyle/>
          <a:p>
            <a:pPr algn="ctr"/>
            <a:r>
              <a:rPr lang="en-US" sz="1100" b="1" dirty="0">
                <a:solidFill>
                  <a:srgbClr val="921F91"/>
                </a:solidFill>
                <a:highlight>
                  <a:srgbClr val="FFFF00"/>
                </a:highlight>
                <a:latin typeface="Quicksand SemiBold" pitchFamily="2" charset="0"/>
              </a:rPr>
              <a:t>Add: Picture of school nurse here</a:t>
            </a:r>
          </a:p>
        </p:txBody>
      </p:sp>
      <p:sp>
        <p:nvSpPr>
          <p:cNvPr id="9" name="TextBox 8">
            <a:extLst>
              <a:ext uri="{FF2B5EF4-FFF2-40B4-BE49-F238E27FC236}">
                <a16:creationId xmlns:a16="http://schemas.microsoft.com/office/drawing/2014/main" id="{1966C518-3B3D-1A15-4DE2-84D19FDE52D7}"/>
              </a:ext>
            </a:extLst>
          </p:cNvPr>
          <p:cNvSpPr txBox="1"/>
          <p:nvPr/>
        </p:nvSpPr>
        <p:spPr>
          <a:xfrm>
            <a:off x="2010739" y="1912307"/>
            <a:ext cx="2377111" cy="1107996"/>
          </a:xfrm>
          <a:prstGeom prst="rect">
            <a:avLst/>
          </a:prstGeom>
          <a:noFill/>
          <a:ln>
            <a:noFill/>
          </a:ln>
        </p:spPr>
        <p:txBody>
          <a:bodyPr wrap="square" rtlCol="0">
            <a:spAutoFit/>
          </a:bodyPr>
          <a:lstStyle/>
          <a:p>
            <a:pPr algn="ctr"/>
            <a:r>
              <a:rPr lang="en-US" sz="1100" b="1" dirty="0">
                <a:solidFill>
                  <a:srgbClr val="921F91"/>
                </a:solidFill>
                <a:highlight>
                  <a:srgbClr val="FFFF00"/>
                </a:highlight>
                <a:latin typeface="Quicksand SemiBold" pitchFamily="2" charset="0"/>
              </a:rPr>
              <a:t>Add:  </a:t>
            </a:r>
          </a:p>
          <a:p>
            <a:pPr algn="ctr"/>
            <a:r>
              <a:rPr lang="en-US" sz="1100" b="1" dirty="0">
                <a:solidFill>
                  <a:srgbClr val="921F91"/>
                </a:solidFill>
                <a:highlight>
                  <a:srgbClr val="FFFF00"/>
                </a:highlight>
                <a:latin typeface="Quicksand SemiBold" pitchFamily="2" charset="0"/>
              </a:rPr>
              <a:t>SCHOOL NURSE’S NAME </a:t>
            </a:r>
          </a:p>
          <a:p>
            <a:pPr algn="ctr"/>
            <a:endParaRPr lang="en-US" sz="1100" b="1" dirty="0">
              <a:solidFill>
                <a:srgbClr val="921F91"/>
              </a:solidFill>
              <a:highlight>
                <a:srgbClr val="FFFF00"/>
              </a:highlight>
              <a:latin typeface="Quicksand SemiBold" pitchFamily="2" charset="0"/>
            </a:endParaRPr>
          </a:p>
          <a:p>
            <a:pPr algn="ctr"/>
            <a:r>
              <a:rPr lang="en-US" sz="1100" b="1" dirty="0">
                <a:solidFill>
                  <a:srgbClr val="921F91"/>
                </a:solidFill>
                <a:highlight>
                  <a:srgbClr val="FFFF00"/>
                </a:highlight>
                <a:latin typeface="Quicksand SemiBold" pitchFamily="2" charset="0"/>
              </a:rPr>
              <a:t>Contact info</a:t>
            </a:r>
          </a:p>
          <a:p>
            <a:pPr algn="ctr"/>
            <a:endParaRPr lang="en-US" sz="1100" b="1" dirty="0">
              <a:solidFill>
                <a:srgbClr val="921F91"/>
              </a:solidFill>
              <a:highlight>
                <a:srgbClr val="FFFF00"/>
              </a:highlight>
              <a:latin typeface="Quicksand SemiBold" pitchFamily="2" charset="0"/>
            </a:endParaRPr>
          </a:p>
          <a:p>
            <a:pPr algn="ctr"/>
            <a:r>
              <a:rPr lang="en-US" sz="1100" b="1" dirty="0">
                <a:solidFill>
                  <a:srgbClr val="921F91"/>
                </a:solidFill>
                <a:highlight>
                  <a:srgbClr val="FFFF00"/>
                </a:highlight>
                <a:latin typeface="Quicksand SemiBold" pitchFamily="2" charset="0"/>
              </a:rPr>
              <a:t>Slogan or quote</a:t>
            </a:r>
          </a:p>
        </p:txBody>
      </p:sp>
    </p:spTree>
    <p:extLst>
      <p:ext uri="{BB962C8B-B14F-4D97-AF65-F5344CB8AC3E}">
        <p14:creationId xmlns:p14="http://schemas.microsoft.com/office/powerpoint/2010/main" val="37994676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TotalTime>
  <Words>1219</Words>
  <Application>Microsoft Office PowerPoint</Application>
  <PresentationFormat>Letter Paper (8.5x11 in)</PresentationFormat>
  <Paragraphs>139</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Quicksand SemiBold</vt:lpstr>
      <vt:lpstr>Office Theme</vt:lpstr>
      <vt:lpstr>INVEST Program Materials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 Intervention Materials</dc:title>
  <dc:creator>Valerie Yelverton</dc:creator>
  <cp:lastModifiedBy>Valerie Yelverton</cp:lastModifiedBy>
  <cp:revision>9</cp:revision>
  <dcterms:created xsi:type="dcterms:W3CDTF">2022-08-30T01:01:41Z</dcterms:created>
  <dcterms:modified xsi:type="dcterms:W3CDTF">2022-09-21T15:36:56Z</dcterms:modified>
</cp:coreProperties>
</file>